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60" r:id="rId3"/>
    <p:sldId id="342" r:id="rId4"/>
    <p:sldId id="344" r:id="rId5"/>
    <p:sldId id="345" r:id="rId6"/>
    <p:sldId id="346" r:id="rId7"/>
    <p:sldId id="353" r:id="rId8"/>
    <p:sldId id="354" r:id="rId9"/>
    <p:sldId id="352" r:id="rId10"/>
    <p:sldId id="401" r:id="rId11"/>
    <p:sldId id="355" r:id="rId12"/>
    <p:sldId id="356" r:id="rId13"/>
    <p:sldId id="357" r:id="rId14"/>
    <p:sldId id="362" r:id="rId15"/>
    <p:sldId id="363" r:id="rId16"/>
    <p:sldId id="364" r:id="rId17"/>
    <p:sldId id="366" r:id="rId18"/>
    <p:sldId id="367" r:id="rId19"/>
    <p:sldId id="369" r:id="rId20"/>
    <p:sldId id="372" r:id="rId21"/>
    <p:sldId id="358" r:id="rId22"/>
    <p:sldId id="361" r:id="rId23"/>
    <p:sldId id="373" r:id="rId24"/>
    <p:sldId id="378" r:id="rId25"/>
    <p:sldId id="379" r:id="rId26"/>
    <p:sldId id="385" r:id="rId27"/>
    <p:sldId id="387" r:id="rId28"/>
    <p:sldId id="375" r:id="rId29"/>
    <p:sldId id="388" r:id="rId30"/>
    <p:sldId id="389" r:id="rId31"/>
    <p:sldId id="390" r:id="rId32"/>
    <p:sldId id="391" r:id="rId33"/>
    <p:sldId id="381" r:id="rId34"/>
    <p:sldId id="382" r:id="rId35"/>
    <p:sldId id="400" r:id="rId36"/>
    <p:sldId id="376" r:id="rId37"/>
    <p:sldId id="392" r:id="rId38"/>
    <p:sldId id="394" r:id="rId39"/>
    <p:sldId id="393" r:id="rId40"/>
    <p:sldId id="395" r:id="rId41"/>
    <p:sldId id="396" r:id="rId42"/>
    <p:sldId id="397" r:id="rId43"/>
    <p:sldId id="398" r:id="rId44"/>
    <p:sldId id="399" r:id="rId45"/>
    <p:sldId id="402" r:id="rId46"/>
    <p:sldId id="404" r:id="rId47"/>
    <p:sldId id="403" r:id="rId48"/>
    <p:sldId id="374" r:id="rId49"/>
    <p:sldId id="292" r:id="rId50"/>
    <p:sldId id="312" r:id="rId51"/>
    <p:sldId id="313" r:id="rId52"/>
    <p:sldId id="293" r:id="rId53"/>
    <p:sldId id="310" r:id="rId54"/>
    <p:sldId id="311" r:id="rId55"/>
    <p:sldId id="295" r:id="rId56"/>
    <p:sldId id="305" r:id="rId57"/>
    <p:sldId id="296" r:id="rId58"/>
    <p:sldId id="322" r:id="rId59"/>
    <p:sldId id="325" r:id="rId60"/>
    <p:sldId id="332" r:id="rId61"/>
    <p:sldId id="333" r:id="rId62"/>
    <p:sldId id="334" r:id="rId63"/>
    <p:sldId id="335" r:id="rId64"/>
    <p:sldId id="336" r:id="rId65"/>
    <p:sldId id="337" r:id="rId66"/>
    <p:sldId id="338" r:id="rId67"/>
    <p:sldId id="339" r:id="rId68"/>
    <p:sldId id="340" r:id="rId69"/>
    <p:sldId id="341" r:id="rId70"/>
    <p:sldId id="298" r:id="rId71"/>
    <p:sldId id="316" r:id="rId72"/>
    <p:sldId id="289" r:id="rId7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5"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0000"/>
    <a:srgbClr val="FFCC99"/>
    <a:srgbClr val="CC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p:scale>
          <a:sx n="50" d="100"/>
          <a:sy n="50" d="100"/>
        </p:scale>
        <p:origin x="2347" y="9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12/09/2019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2</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67</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68</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69</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72</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8088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60</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61</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62</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63</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64</a:t>
            </a:fld>
            <a:endParaRPr lang="en-AU"/>
          </a:p>
        </p:txBody>
      </p:sp>
    </p:spTree>
    <p:extLst>
      <p:ext uri="{BB962C8B-B14F-4D97-AF65-F5344CB8AC3E}">
        <p14:creationId xmlns:p14="http://schemas.microsoft.com/office/powerpoint/2010/main" val="8279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65</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66</a:t>
            </a:fld>
            <a:endParaRPr lang="en-AU"/>
          </a:p>
        </p:txBody>
      </p:sp>
    </p:spTree>
    <p:extLst>
      <p:ext uri="{BB962C8B-B14F-4D97-AF65-F5344CB8AC3E}">
        <p14:creationId xmlns:p14="http://schemas.microsoft.com/office/powerpoint/2010/main" val="160540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6808626" y="4497845"/>
            <a:ext cx="2034808" cy="430887"/>
            <a:chOff x="6059800" y="6034020"/>
            <a:chExt cx="2034808"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1597425" cy="574516"/>
            </a:xfrm>
            <a:prstGeom prst="rect">
              <a:avLst/>
            </a:prstGeom>
            <a:noFill/>
          </p:spPr>
          <p:txBody>
            <a:bodyPr wrap="none" rtlCol="0">
              <a:spAutoFit/>
            </a:bodyPr>
            <a:lstStyle/>
            <a:p>
              <a:r>
                <a:rPr lang="en-AU" sz="2200" dirty="0" smtClean="0"/>
                <a:t>prioritizr.net</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a:t>
            </a:r>
            <a:r>
              <a:rPr lang="en-AU" dirty="0" smtClean="0"/>
              <a:t>things </a:t>
            </a:r>
            <a:r>
              <a:rPr lang="en-AU" dirty="0" smtClean="0"/>
              <a:t>must our solution do to help achieve the goal? </a:t>
            </a:r>
          </a:p>
          <a:p>
            <a:r>
              <a:rPr lang="en-AU" u="sng" dirty="0" smtClean="0"/>
              <a:t>Decisions</a:t>
            </a:r>
            <a:r>
              <a:rPr lang="en-AU" dirty="0" smtClean="0"/>
              <a:t>: what actions could we do to maximize/minimize the objective?</a:t>
            </a:r>
            <a:endParaRPr lang="en-AU" dirty="0"/>
          </a:p>
        </p:txBody>
      </p:sp>
      <p:sp>
        <p:nvSpPr>
          <p:cNvPr id="4" name="Oval 3"/>
          <p:cNvSpPr/>
          <p:nvPr/>
        </p:nvSpPr>
        <p:spPr>
          <a:xfrm>
            <a:off x="4358640" y="3718560"/>
            <a:ext cx="2133600" cy="1021080"/>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3813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pic>
        <p:nvPicPr>
          <p:cNvPr id="1028" name="Picture 4" descr="Image result for hung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851" y="1063229"/>
            <a:ext cx="5520298" cy="384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94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sp>
        <p:nvSpPr>
          <p:cNvPr id="5" name="Content Placeholder 2"/>
          <p:cNvSpPr>
            <a:spLocks noGrp="1"/>
          </p:cNvSpPr>
          <p:nvPr>
            <p:ph idx="1"/>
          </p:nvPr>
        </p:nvSpPr>
        <p:spPr>
          <a:xfrm>
            <a:off x="457200" y="1200151"/>
            <a:ext cx="8229600" cy="3394472"/>
          </a:xfrm>
        </p:spPr>
        <p:txBody>
          <a:bodyPr>
            <a:normAutofit/>
          </a:bodyPr>
          <a:lstStyle/>
          <a:p>
            <a:r>
              <a:rPr lang="en-AU" u="sng" dirty="0" smtClean="0"/>
              <a:t>Goal</a:t>
            </a:r>
            <a:r>
              <a:rPr lang="en-AU" dirty="0" smtClean="0"/>
              <a:t>: Best sandwich experience </a:t>
            </a:r>
          </a:p>
          <a:p>
            <a:r>
              <a:rPr lang="en-AU" u="sng" dirty="0" smtClean="0"/>
              <a:t>Objective</a:t>
            </a:r>
            <a:r>
              <a:rPr lang="en-AU" dirty="0" smtClean="0"/>
              <a:t>: Maximize taste</a:t>
            </a:r>
          </a:p>
          <a:p>
            <a:r>
              <a:rPr lang="en-AU" u="sng" dirty="0" smtClean="0"/>
              <a:t>Constraints</a:t>
            </a:r>
            <a:r>
              <a:rPr lang="en-AU" dirty="0"/>
              <a:t>: must have </a:t>
            </a:r>
            <a:r>
              <a:rPr lang="en-AU" dirty="0" smtClean="0"/>
              <a:t>bread, number </a:t>
            </a:r>
            <a:r>
              <a:rPr lang="en-AU" dirty="0" smtClean="0"/>
              <a:t>of calories, cost of ingredients </a:t>
            </a:r>
          </a:p>
          <a:p>
            <a:r>
              <a:rPr lang="en-AU" u="sng" dirty="0" smtClean="0"/>
              <a:t>Decisions</a:t>
            </a:r>
            <a:r>
              <a:rPr lang="en-AU" dirty="0" smtClean="0"/>
              <a:t>: what ingredients shall I use?</a:t>
            </a:r>
            <a:endParaRPr lang="en-AU" dirty="0"/>
          </a:p>
        </p:txBody>
      </p:sp>
    </p:spTree>
    <p:extLst>
      <p:ext uri="{BB962C8B-B14F-4D97-AF65-F5344CB8AC3E}">
        <p14:creationId xmlns:p14="http://schemas.microsoft.com/office/powerpoint/2010/main" val="189869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images fridge full of food"/>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8091" y="380054"/>
            <a:ext cx="3624783" cy="2897499"/>
          </a:xfrm>
          <a:prstGeom prst="rect">
            <a:avLst/>
          </a:prstGeom>
          <a:noFill/>
          <a:extLst>
            <a:ext uri="{909E8E84-426E-40DD-AFC4-6F175D3DCCD1}">
              <a14:hiddenFill xmlns:a14="http://schemas.microsoft.com/office/drawing/2010/main">
                <a:solidFill>
                  <a:srgbClr val="FFFFFF"/>
                </a:solidFill>
              </a14:hiddenFill>
            </a:ext>
          </a:extLst>
        </p:spPr>
      </p:pic>
      <p:sp>
        <p:nvSpPr>
          <p:cNvPr id="99" name="Down Arrow 98"/>
          <p:cNvSpPr/>
          <p:nvPr/>
        </p:nvSpPr>
        <p:spPr>
          <a:xfrm rot="19153137">
            <a:off x="6311811"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Down Arrow 99"/>
          <p:cNvSpPr/>
          <p:nvPr/>
        </p:nvSpPr>
        <p:spPr>
          <a:xfrm rot="2460491">
            <a:off x="1074750"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Down Arrow 100"/>
          <p:cNvSpPr/>
          <p:nvPr/>
        </p:nvSpPr>
        <p:spPr>
          <a:xfrm rot="20260045">
            <a:off x="4655482" y="3112269"/>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Down Arrow 101"/>
          <p:cNvSpPr/>
          <p:nvPr/>
        </p:nvSpPr>
        <p:spPr>
          <a:xfrm rot="1275277">
            <a:off x="2796718" y="3144547"/>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151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Tree>
    <p:extLst>
      <p:ext uri="{BB962C8B-B14F-4D97-AF65-F5344CB8AC3E}">
        <p14:creationId xmlns:p14="http://schemas.microsoft.com/office/powerpoint/2010/main" val="346078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Tree>
    <p:extLst>
      <p:ext uri="{BB962C8B-B14F-4D97-AF65-F5344CB8AC3E}">
        <p14:creationId xmlns:p14="http://schemas.microsoft.com/office/powerpoint/2010/main" val="24698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70" name="TextBox 69"/>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38837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55" name="TextBox 5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5" name="TextBox 64"/>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68538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9" name="TextBox 68"/>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42113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TextBox 9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96" name="TextBox 95"/>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8962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83" name="TextBox 82"/>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84" name="TextBox 83"/>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669" y="4274068"/>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5009" y="4282479"/>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7056" y="4288935"/>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52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899" y="4116287"/>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6486" y="4255183"/>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1655081"/>
            <a:ext cx="7164590" cy="584775"/>
          </a:xfrm>
          <a:prstGeom prst="rect">
            <a:avLst/>
          </a:prstGeom>
          <a:noFill/>
        </p:spPr>
        <p:txBody>
          <a:bodyPr wrap="none" rtlCol="0">
            <a:spAutoFit/>
          </a:bodyPr>
          <a:lstStyle/>
          <a:p>
            <a:r>
              <a:rPr lang="en-AU" sz="3200" dirty="0" smtClean="0"/>
              <a:t>Constraint 4: mayo + lettuce combination </a:t>
            </a:r>
            <a:endParaRPr lang="en-AU" sz="3200" dirty="0"/>
          </a:p>
        </p:txBody>
      </p:sp>
      <p:sp>
        <p:nvSpPr>
          <p:cNvPr id="64" name="TextBox 63"/>
          <p:cNvSpPr txBox="1"/>
          <p:nvPr/>
        </p:nvSpPr>
        <p:spPr>
          <a:xfrm>
            <a:off x="22746" y="1075075"/>
            <a:ext cx="2827249" cy="584775"/>
          </a:xfrm>
          <a:prstGeom prst="rect">
            <a:avLst/>
          </a:prstGeom>
          <a:noFill/>
        </p:spPr>
        <p:txBody>
          <a:bodyPr wrap="none" rtlCol="0">
            <a:spAutoFit/>
          </a:bodyPr>
          <a:lstStyle/>
          <a:p>
            <a:r>
              <a:rPr lang="en-AU" sz="3200" dirty="0" smtClean="0"/>
              <a:t>Constraints 2--3</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356653" y="2154672"/>
            <a:ext cx="598241" cy="584775"/>
          </a:xfrm>
          <a:prstGeom prst="rect">
            <a:avLst/>
          </a:prstGeom>
          <a:noFill/>
        </p:spPr>
        <p:txBody>
          <a:bodyPr wrap="none" rtlCol="0">
            <a:spAutoFit/>
          </a:bodyPr>
          <a:lstStyle/>
          <a:p>
            <a:r>
              <a:rPr lang="en-AU" sz="3200" dirty="0" smtClean="0"/>
              <a:t>+0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251754" y="2154672"/>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286100" y="2154672"/>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317491" y="2154672"/>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318560" y="2154672"/>
            <a:ext cx="59824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0" name="TextBox 29"/>
          <p:cNvSpPr txBox="1"/>
          <p:nvPr/>
        </p:nvSpPr>
        <p:spPr>
          <a:xfrm>
            <a:off x="7360773" y="616676"/>
            <a:ext cx="806631" cy="584775"/>
          </a:xfrm>
          <a:prstGeom prst="rect">
            <a:avLst/>
          </a:prstGeom>
          <a:noFill/>
        </p:spPr>
        <p:txBody>
          <a:bodyPr wrap="none" rtlCol="0">
            <a:spAutoFit/>
          </a:bodyPr>
          <a:lstStyle/>
          <a:p>
            <a:r>
              <a:rPr lang="en-AU" sz="3200" dirty="0" smtClean="0"/>
              <a:t>+20</a:t>
            </a:r>
            <a:endParaRPr lang="en-AU" sz="3200" dirty="0"/>
          </a:p>
        </p:txBody>
      </p:sp>
      <p:sp>
        <p:nvSpPr>
          <p:cNvPr id="61" name="TextBox 60"/>
          <p:cNvSpPr txBox="1"/>
          <p:nvPr/>
        </p:nvSpPr>
        <p:spPr>
          <a:xfrm>
            <a:off x="7464967" y="215467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319627" y="2154672"/>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370859" y="2154672"/>
            <a:ext cx="598241" cy="584775"/>
          </a:xfrm>
          <a:prstGeom prst="rect">
            <a:avLst/>
          </a:prstGeom>
          <a:noFill/>
        </p:spPr>
        <p:txBody>
          <a:bodyPr wrap="none" rtlCol="0">
            <a:spAutoFit/>
          </a:bodyPr>
          <a:lstStyle/>
          <a:p>
            <a:r>
              <a:rPr lang="en-AU" sz="3200" dirty="0" smtClean="0"/>
              <a:t>+0</a:t>
            </a:r>
            <a:endParaRPr lang="en-AU" sz="3200" dirty="0"/>
          </a:p>
        </p:txBody>
      </p:sp>
      <p:pic>
        <p:nvPicPr>
          <p:cNvPr id="85"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349033" y="2703312"/>
            <a:ext cx="598241" cy="584775"/>
          </a:xfrm>
          <a:prstGeom prst="rect">
            <a:avLst/>
          </a:prstGeom>
          <a:noFill/>
        </p:spPr>
        <p:txBody>
          <a:bodyPr wrap="none" rtlCol="0">
            <a:spAutoFit/>
          </a:bodyPr>
          <a:lstStyle/>
          <a:p>
            <a:r>
              <a:rPr lang="en-AU" sz="3200" dirty="0" smtClean="0"/>
              <a:t>+0</a:t>
            </a:r>
            <a:endParaRPr lang="en-AU" sz="3200" dirty="0"/>
          </a:p>
        </p:txBody>
      </p:sp>
      <p:sp>
        <p:nvSpPr>
          <p:cNvPr id="87" name="TextBox 86"/>
          <p:cNvSpPr txBox="1"/>
          <p:nvPr/>
        </p:nvSpPr>
        <p:spPr>
          <a:xfrm>
            <a:off x="2244134" y="2703312"/>
            <a:ext cx="598241" cy="584775"/>
          </a:xfrm>
          <a:prstGeom prst="rect">
            <a:avLst/>
          </a:prstGeom>
          <a:noFill/>
        </p:spPr>
        <p:txBody>
          <a:bodyPr wrap="none" rtlCol="0">
            <a:spAutoFit/>
          </a:bodyPr>
          <a:lstStyle/>
          <a:p>
            <a:r>
              <a:rPr lang="en-AU" sz="3200" dirty="0" smtClean="0"/>
              <a:t>+0</a:t>
            </a:r>
            <a:endParaRPr lang="en-AU" sz="3200" dirty="0"/>
          </a:p>
        </p:txBody>
      </p:sp>
      <p:sp>
        <p:nvSpPr>
          <p:cNvPr id="88" name="TextBox 87"/>
          <p:cNvSpPr txBox="1"/>
          <p:nvPr/>
        </p:nvSpPr>
        <p:spPr>
          <a:xfrm>
            <a:off x="3278480" y="2703312"/>
            <a:ext cx="598241" cy="584775"/>
          </a:xfrm>
          <a:prstGeom prst="rect">
            <a:avLst/>
          </a:prstGeom>
          <a:noFill/>
        </p:spPr>
        <p:txBody>
          <a:bodyPr wrap="none" rtlCol="0">
            <a:spAutoFit/>
          </a:bodyPr>
          <a:lstStyle/>
          <a:p>
            <a:r>
              <a:rPr lang="en-AU" sz="3200" dirty="0" smtClean="0"/>
              <a:t>+0</a:t>
            </a:r>
            <a:endParaRPr lang="en-AU" sz="3200" dirty="0"/>
          </a:p>
        </p:txBody>
      </p:sp>
      <p:sp>
        <p:nvSpPr>
          <p:cNvPr id="89" name="TextBox 88"/>
          <p:cNvSpPr txBox="1"/>
          <p:nvPr/>
        </p:nvSpPr>
        <p:spPr>
          <a:xfrm>
            <a:off x="4309871" y="2703312"/>
            <a:ext cx="598241" cy="584775"/>
          </a:xfrm>
          <a:prstGeom prst="rect">
            <a:avLst/>
          </a:prstGeom>
          <a:noFill/>
        </p:spPr>
        <p:txBody>
          <a:bodyPr wrap="none" rtlCol="0">
            <a:spAutoFit/>
          </a:bodyPr>
          <a:lstStyle/>
          <a:p>
            <a:r>
              <a:rPr lang="en-AU" sz="3200" dirty="0" smtClean="0"/>
              <a:t>+1</a:t>
            </a:r>
            <a:endParaRPr lang="en-AU" sz="3200" dirty="0"/>
          </a:p>
        </p:txBody>
      </p:sp>
      <p:sp>
        <p:nvSpPr>
          <p:cNvPr id="90" name="TextBox 89"/>
          <p:cNvSpPr txBox="1"/>
          <p:nvPr/>
        </p:nvSpPr>
        <p:spPr>
          <a:xfrm>
            <a:off x="5310940" y="2703312"/>
            <a:ext cx="598241" cy="584775"/>
          </a:xfrm>
          <a:prstGeom prst="rect">
            <a:avLst/>
          </a:prstGeom>
          <a:noFill/>
        </p:spPr>
        <p:txBody>
          <a:bodyPr wrap="none" rtlCol="0">
            <a:spAutoFit/>
          </a:bodyPr>
          <a:lstStyle/>
          <a:p>
            <a:r>
              <a:rPr lang="en-AU" sz="3200" dirty="0" smtClean="0"/>
              <a:t>+0</a:t>
            </a:r>
            <a:endParaRPr lang="en-AU" sz="3200" dirty="0"/>
          </a:p>
        </p:txBody>
      </p:sp>
      <p:sp>
        <p:nvSpPr>
          <p:cNvPr id="91" name="TextBox 90"/>
          <p:cNvSpPr txBox="1"/>
          <p:nvPr/>
        </p:nvSpPr>
        <p:spPr>
          <a:xfrm>
            <a:off x="7457347" y="270331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92" name="TextBox 91"/>
          <p:cNvSpPr txBox="1"/>
          <p:nvPr/>
        </p:nvSpPr>
        <p:spPr>
          <a:xfrm>
            <a:off x="6312007" y="2703312"/>
            <a:ext cx="598241" cy="584775"/>
          </a:xfrm>
          <a:prstGeom prst="rect">
            <a:avLst/>
          </a:prstGeom>
          <a:noFill/>
        </p:spPr>
        <p:txBody>
          <a:bodyPr wrap="none" rtlCol="0">
            <a:spAutoFit/>
          </a:bodyPr>
          <a:lstStyle/>
          <a:p>
            <a:r>
              <a:rPr lang="en-AU" sz="3200" dirty="0" smtClean="0"/>
              <a:t>+0</a:t>
            </a:r>
            <a:endParaRPr lang="en-AU" sz="3200" dirty="0"/>
          </a:p>
        </p:txBody>
      </p:sp>
      <p:sp>
        <p:nvSpPr>
          <p:cNvPr id="93" name="TextBox 92"/>
          <p:cNvSpPr txBox="1"/>
          <p:nvPr/>
        </p:nvSpPr>
        <p:spPr>
          <a:xfrm>
            <a:off x="1363239" y="2703312"/>
            <a:ext cx="598241" cy="584775"/>
          </a:xfrm>
          <a:prstGeom prst="rect">
            <a:avLst/>
          </a:prstGeom>
          <a:noFill/>
        </p:spPr>
        <p:txBody>
          <a:bodyPr wrap="none" rtlCol="0">
            <a:spAutoFit/>
          </a:bodyPr>
          <a:lstStyle/>
          <a:p>
            <a:r>
              <a:rPr lang="en-AU" sz="3200" dirty="0" smtClean="0"/>
              <a:t>+0</a:t>
            </a:r>
            <a:endParaRPr lang="en-AU" sz="3200" dirty="0"/>
          </a:p>
        </p:txBody>
      </p:sp>
      <p:sp>
        <p:nvSpPr>
          <p:cNvPr id="94" name="TextBox 93"/>
          <p:cNvSpPr txBox="1"/>
          <p:nvPr/>
        </p:nvSpPr>
        <p:spPr>
          <a:xfrm>
            <a:off x="8216473" y="2144253"/>
            <a:ext cx="1050707" cy="584775"/>
          </a:xfrm>
          <a:prstGeom prst="rect">
            <a:avLst/>
          </a:prstGeom>
          <a:noFill/>
        </p:spPr>
        <p:txBody>
          <a:bodyPr wrap="square" rtlCol="0">
            <a:spAutoFit/>
          </a:bodyPr>
          <a:lstStyle/>
          <a:p>
            <a:r>
              <a:rPr lang="en-AU" sz="3200" dirty="0" smtClean="0"/>
              <a:t>≥0</a:t>
            </a:r>
          </a:p>
        </p:txBody>
      </p:sp>
      <p:sp>
        <p:nvSpPr>
          <p:cNvPr id="95" name="TextBox 94"/>
          <p:cNvSpPr txBox="1"/>
          <p:nvPr/>
        </p:nvSpPr>
        <p:spPr>
          <a:xfrm>
            <a:off x="8231713" y="2685273"/>
            <a:ext cx="1050707" cy="584775"/>
          </a:xfrm>
          <a:prstGeom prst="rect">
            <a:avLst/>
          </a:prstGeom>
          <a:noFill/>
        </p:spPr>
        <p:txBody>
          <a:bodyPr wrap="square" rtlCol="0">
            <a:spAutoFit/>
          </a:bodyPr>
          <a:lstStyle/>
          <a:p>
            <a:r>
              <a:rPr lang="en-AU" sz="3200" dirty="0" smtClean="0"/>
              <a:t>≥0</a:t>
            </a:r>
          </a:p>
        </p:txBody>
      </p:sp>
    </p:spTree>
    <p:extLst>
      <p:ext uri="{BB962C8B-B14F-4D97-AF65-F5344CB8AC3E}">
        <p14:creationId xmlns:p14="http://schemas.microsoft.com/office/powerpoint/2010/main" val="4111776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05979"/>
            <a:ext cx="8229600" cy="857250"/>
          </a:xfrm>
        </p:spPr>
        <p:txBody>
          <a:bodyPr/>
          <a:lstStyle/>
          <a:p>
            <a:r>
              <a:rPr lang="en-AU" dirty="0" smtClean="0"/>
              <a:t>Case-study: Reserve design</a:t>
            </a:r>
            <a:endParaRPr lang="en-AU" dirty="0"/>
          </a:p>
        </p:txBody>
      </p:sp>
      <p:sp>
        <p:nvSpPr>
          <p:cNvPr id="5" name="Content Placeholder 2"/>
          <p:cNvSpPr>
            <a:spLocks noGrp="1"/>
          </p:cNvSpPr>
          <p:nvPr>
            <p:ph idx="1"/>
          </p:nvPr>
        </p:nvSpPr>
        <p:spPr>
          <a:xfrm>
            <a:off x="167640" y="1244763"/>
            <a:ext cx="5334324" cy="3555837"/>
          </a:xfrm>
        </p:spPr>
        <p:txBody>
          <a:bodyPr>
            <a:noAutofit/>
          </a:bodyPr>
          <a:lstStyle/>
          <a:p>
            <a:r>
              <a:rPr lang="en-AU" u="sng" dirty="0" smtClean="0"/>
              <a:t>Goal</a:t>
            </a:r>
            <a:r>
              <a:rPr lang="en-AU" dirty="0" smtClean="0"/>
              <a:t>: conserve biodiversity</a:t>
            </a:r>
          </a:p>
          <a:p>
            <a:r>
              <a:rPr lang="en-AU" u="sng" dirty="0" smtClean="0"/>
              <a:t>Objective</a:t>
            </a:r>
            <a:r>
              <a:rPr lang="en-AU" dirty="0" smtClean="0"/>
              <a:t>: min. # of islands</a:t>
            </a:r>
          </a:p>
          <a:p>
            <a:r>
              <a:rPr lang="en-AU" u="sng" dirty="0" smtClean="0"/>
              <a:t>Constraints</a:t>
            </a:r>
            <a:r>
              <a:rPr lang="en-AU" dirty="0"/>
              <a:t>: </a:t>
            </a:r>
            <a:r>
              <a:rPr lang="en-AU" dirty="0" smtClean="0"/>
              <a:t>sufficient habitat for each species</a:t>
            </a:r>
          </a:p>
          <a:p>
            <a:r>
              <a:rPr lang="en-AU" u="sng" dirty="0" smtClean="0"/>
              <a:t>Decisions</a:t>
            </a:r>
            <a:r>
              <a:rPr lang="en-AU" dirty="0" smtClean="0"/>
              <a:t>: which places should be protected?</a:t>
            </a:r>
            <a:endParaRPr lang="en-AU" dirty="0"/>
          </a:p>
        </p:txBody>
      </p:sp>
      <p:grpSp>
        <p:nvGrpSpPr>
          <p:cNvPr id="7" name="Group 6"/>
          <p:cNvGrpSpPr/>
          <p:nvPr/>
        </p:nvGrpSpPr>
        <p:grpSpPr>
          <a:xfrm>
            <a:off x="5303520" y="1527540"/>
            <a:ext cx="3689940" cy="2947710"/>
            <a:chOff x="4209306" y="1245600"/>
            <a:chExt cx="4380294" cy="3499200"/>
          </a:xfrm>
        </p:grpSpPr>
        <p:sp>
          <p:nvSpPr>
            <p:cNvPr id="8" name="Rectangle 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2" name="Group 11"/>
            <p:cNvGrpSpPr/>
            <p:nvPr/>
          </p:nvGrpSpPr>
          <p:grpSpPr>
            <a:xfrm>
              <a:off x="6257784" y="3791251"/>
              <a:ext cx="785385" cy="659723"/>
              <a:chOff x="6919200" y="3362400"/>
              <a:chExt cx="785385" cy="659723"/>
            </a:xfrm>
          </p:grpSpPr>
          <p:sp>
            <p:nvSpPr>
              <p:cNvPr id="34" name="Oval 33"/>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3" name="Oval 12"/>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6" name="Oval 15"/>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8" name="Group 17"/>
            <p:cNvGrpSpPr/>
            <p:nvPr/>
          </p:nvGrpSpPr>
          <p:grpSpPr>
            <a:xfrm>
              <a:off x="6032665" y="1320117"/>
              <a:ext cx="919679" cy="772531"/>
              <a:chOff x="6032665" y="1320117"/>
              <a:chExt cx="919679" cy="772531"/>
            </a:xfrm>
          </p:grpSpPr>
          <p:sp>
            <p:nvSpPr>
              <p:cNvPr id="32" name="Oval 31"/>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9" name="Group 18"/>
            <p:cNvGrpSpPr/>
            <p:nvPr/>
          </p:nvGrpSpPr>
          <p:grpSpPr>
            <a:xfrm>
              <a:off x="7579737" y="2919013"/>
              <a:ext cx="714664" cy="600318"/>
              <a:chOff x="7579737" y="2919013"/>
              <a:chExt cx="714664" cy="600318"/>
            </a:xfrm>
          </p:grpSpPr>
          <p:sp>
            <p:nvSpPr>
              <p:cNvPr id="30" name="Oval 29"/>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6595012" y="2995200"/>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1" name="Group 20"/>
            <p:cNvGrpSpPr/>
            <p:nvPr/>
          </p:nvGrpSpPr>
          <p:grpSpPr>
            <a:xfrm>
              <a:off x="7625944" y="378088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2" name="Group 21"/>
            <p:cNvGrpSpPr/>
            <p:nvPr/>
          </p:nvGrpSpPr>
          <p:grpSpPr>
            <a:xfrm>
              <a:off x="5046843" y="2402034"/>
              <a:ext cx="1222464" cy="1026871"/>
              <a:chOff x="5046843" y="2402034"/>
              <a:chExt cx="1222464" cy="1026871"/>
            </a:xfrm>
          </p:grpSpPr>
          <p:sp>
            <p:nvSpPr>
              <p:cNvPr id="23" name="Oval 22"/>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175925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52168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endParaRPr lang="en-AU" sz="3600" dirty="0"/>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spTree>
    <p:extLst>
      <p:ext uri="{BB962C8B-B14F-4D97-AF65-F5344CB8AC3E}">
        <p14:creationId xmlns:p14="http://schemas.microsoft.com/office/powerpoint/2010/main" val="282336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endParaRPr lang="en-AU" sz="3600" dirty="0"/>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cxnSp>
        <p:nvCxnSpPr>
          <p:cNvPr id="63" name="Straight Arrow Connector 62"/>
          <p:cNvCxnSpPr>
            <a:stCxn id="38" idx="1"/>
            <a:endCxn id="61" idx="0"/>
          </p:cNvCxnSpPr>
          <p:nvPr/>
        </p:nvCxnSpPr>
        <p:spPr>
          <a:xfrm flipH="1">
            <a:off x="1639669" y="448966"/>
            <a:ext cx="1235280" cy="404882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9" idx="3"/>
            <a:endCxn id="62" idx="0"/>
          </p:cNvCxnSpPr>
          <p:nvPr/>
        </p:nvCxnSpPr>
        <p:spPr>
          <a:xfrm flipH="1">
            <a:off x="2369220" y="412235"/>
            <a:ext cx="1894031" cy="40855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8" idx="1"/>
            <a:endCxn id="64" idx="0"/>
          </p:cNvCxnSpPr>
          <p:nvPr/>
        </p:nvCxnSpPr>
        <p:spPr>
          <a:xfrm flipH="1">
            <a:off x="3098771" y="426860"/>
            <a:ext cx="2227415" cy="407092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3"/>
            <a:endCxn id="66" idx="0"/>
          </p:cNvCxnSpPr>
          <p:nvPr/>
        </p:nvCxnSpPr>
        <p:spPr>
          <a:xfrm>
            <a:off x="3725630" y="1247697"/>
            <a:ext cx="142020" cy="325009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H="1">
            <a:off x="4676708" y="1529134"/>
            <a:ext cx="340507" cy="28447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6" idx="3"/>
            <a:endCxn id="70" idx="0"/>
          </p:cNvCxnSpPr>
          <p:nvPr/>
        </p:nvCxnSpPr>
        <p:spPr>
          <a:xfrm flipH="1">
            <a:off x="5444736" y="1446806"/>
            <a:ext cx="435730" cy="305098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5" idx="3"/>
            <a:endCxn id="72" idx="0"/>
          </p:cNvCxnSpPr>
          <p:nvPr/>
        </p:nvCxnSpPr>
        <p:spPr>
          <a:xfrm>
            <a:off x="3248910" y="2223425"/>
            <a:ext cx="2942171" cy="227436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4" idx="3"/>
            <a:endCxn id="74" idx="0"/>
          </p:cNvCxnSpPr>
          <p:nvPr/>
        </p:nvCxnSpPr>
        <p:spPr>
          <a:xfrm>
            <a:off x="4470834" y="2263140"/>
            <a:ext cx="2504900" cy="223464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3"/>
            <a:endCxn id="76" idx="0"/>
          </p:cNvCxnSpPr>
          <p:nvPr/>
        </p:nvCxnSpPr>
        <p:spPr>
          <a:xfrm>
            <a:off x="5576080" y="2379741"/>
            <a:ext cx="2174002" cy="210475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Tree>
    <p:extLst>
      <p:ext uri="{BB962C8B-B14F-4D97-AF65-F5344CB8AC3E}">
        <p14:creationId xmlns:p14="http://schemas.microsoft.com/office/powerpoint/2010/main" val="355228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Tree>
    <p:extLst>
      <p:ext uri="{BB962C8B-B14F-4D97-AF65-F5344CB8AC3E}">
        <p14:creationId xmlns:p14="http://schemas.microsoft.com/office/powerpoint/2010/main" val="930794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821349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9472410" y="-2305051"/>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11959811" y="-2071776"/>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41722" y="-2016276"/>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4242" y="-1800606"/>
            <a:ext cx="431572" cy="431572"/>
          </a:xfrm>
          <a:prstGeom prst="rect">
            <a:avLst/>
          </a:prstGeom>
        </p:spPr>
      </p:pic>
      <p:grpSp>
        <p:nvGrpSpPr>
          <p:cNvPr id="107" name="Group 106"/>
          <p:cNvGrpSpPr/>
          <p:nvPr/>
        </p:nvGrpSpPr>
        <p:grpSpPr>
          <a:xfrm>
            <a:off x="11198039" y="-160606"/>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9655746" y="-2083383"/>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030551" y="-2033443"/>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712963" y="-1777193"/>
            <a:ext cx="353357" cy="353357"/>
          </a:xfrm>
          <a:prstGeom prst="rect">
            <a:avLst/>
          </a:prstGeom>
        </p:spPr>
      </p:pic>
      <p:sp>
        <p:nvSpPr>
          <p:cNvPr id="111" name="Oval 110"/>
          <p:cNvSpPr/>
          <p:nvPr/>
        </p:nvSpPr>
        <p:spPr>
          <a:xfrm>
            <a:off x="9893139" y="-276600"/>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76944" y="-140453"/>
            <a:ext cx="577336" cy="577336"/>
          </a:xfrm>
          <a:prstGeom prst="rect">
            <a:avLst/>
          </a:prstGeom>
        </p:spPr>
      </p:pic>
      <p:grpSp>
        <p:nvGrpSpPr>
          <p:cNvPr id="113" name="Group 112"/>
          <p:cNvGrpSpPr/>
          <p:nvPr/>
        </p:nvGrpSpPr>
        <p:grpSpPr>
          <a:xfrm>
            <a:off x="11008399" y="-2242278"/>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12311646" y="-895376"/>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11482118" y="-831196"/>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12350571" y="-169343"/>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10177947" y="-1330876"/>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9680359" y="-2327571"/>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12131596" y="-396796"/>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11026350" y="-513397"/>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9804426" y="-553112"/>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12435982" y="-1329731"/>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10281146" y="-1528840"/>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12131596" y="-2349677"/>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10818767" y="-2364302"/>
            <a:ext cx="249894" cy="646331"/>
          </a:xfrm>
          <a:prstGeom prst="rect">
            <a:avLst/>
          </a:prstGeom>
          <a:noFill/>
        </p:spPr>
        <p:txBody>
          <a:bodyPr wrap="square" rtlCol="0">
            <a:spAutoFit/>
          </a:bodyPr>
          <a:lstStyle/>
          <a:p>
            <a:r>
              <a:rPr lang="en-AU" sz="3600" dirty="0"/>
              <a:t>2</a:t>
            </a:r>
            <a:endParaRPr lang="en-AU" sz="3600" dirty="0"/>
          </a:p>
        </p:txBody>
      </p:sp>
      <p:sp>
        <p:nvSpPr>
          <p:cNvPr id="139" name="TextBox 138"/>
          <p:cNvSpPr txBox="1"/>
          <p:nvPr/>
        </p:nvSpPr>
        <p:spPr>
          <a:xfrm>
            <a:off x="11572731" y="-1247403"/>
            <a:ext cx="249894" cy="646331"/>
          </a:xfrm>
          <a:prstGeom prst="rect">
            <a:avLst/>
          </a:prstGeom>
          <a:noFill/>
        </p:spPr>
        <p:txBody>
          <a:bodyPr wrap="square" rtlCol="0">
            <a:spAutoFit/>
          </a:bodyPr>
          <a:lstStyle/>
          <a:p>
            <a:r>
              <a:rPr lang="en-AU" sz="3600" dirty="0" smtClean="0"/>
              <a:t>5</a:t>
            </a:r>
            <a:endParaRPr lang="en-AU" sz="3600" dirty="0"/>
          </a:p>
        </p:txBody>
      </p:sp>
    </p:spTree>
    <p:extLst>
      <p:ext uri="{BB962C8B-B14F-4D97-AF65-F5344CB8AC3E}">
        <p14:creationId xmlns:p14="http://schemas.microsoft.com/office/powerpoint/2010/main" val="243375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endParaRPr lang="en-AU" sz="3600" dirty="0"/>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24" name="Straight Arrow Connector 23"/>
          <p:cNvCxnSpPr>
            <a:stCxn id="109" idx="0"/>
            <a:endCxn id="69" idx="0"/>
          </p:cNvCxnSpPr>
          <p:nvPr/>
        </p:nvCxnSpPr>
        <p:spPr>
          <a:xfrm flipH="1">
            <a:off x="1639669" y="1351774"/>
            <a:ext cx="4224218" cy="17820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70" idx="3"/>
          </p:cNvCxnSpPr>
          <p:nvPr/>
        </p:nvCxnSpPr>
        <p:spPr>
          <a:xfrm flipH="1">
            <a:off x="1981158" y="2016183"/>
            <a:ext cx="3556157" cy="2207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2816" y="1048256"/>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9600" b="1" dirty="0" smtClean="0">
                <a:latin typeface="Arial" panose="020B0604020202020204" pitchFamily="34" charset="0"/>
              </a:rPr>
              <a:t>What should we do?</a:t>
            </a:r>
            <a:endParaRPr lang="en-AU" altLang="en-US" sz="9600" b="1" dirty="0">
              <a:latin typeface="Arial" panose="020B0604020202020204" pitchFamily="34" charset="0"/>
            </a:endParaRPr>
          </a:p>
        </p:txBody>
      </p:sp>
    </p:spTree>
    <p:extLst>
      <p:ext uri="{BB962C8B-B14F-4D97-AF65-F5344CB8AC3E}">
        <p14:creationId xmlns:p14="http://schemas.microsoft.com/office/powerpoint/2010/main" val="140191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endParaRPr lang="en-AU" sz="3600" dirty="0"/>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74" name="Straight Arrow Connector 73"/>
          <p:cNvCxnSpPr>
            <a:stCxn id="128" idx="3"/>
            <a:endCxn id="73" idx="3"/>
          </p:cNvCxnSpPr>
          <p:nvPr/>
        </p:nvCxnSpPr>
        <p:spPr>
          <a:xfrm flipH="1">
            <a:off x="2710709" y="1467258"/>
            <a:ext cx="4118977" cy="27566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73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endParaRPr lang="en-AU" sz="3600" dirty="0"/>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75" name="TextBox 74"/>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76" name="TextBox 75"/>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cxnSp>
        <p:nvCxnSpPr>
          <p:cNvPr id="77" name="Straight Arrow Connector 76"/>
          <p:cNvCxnSpPr>
            <a:endCxn id="75" idx="3"/>
          </p:cNvCxnSpPr>
          <p:nvPr/>
        </p:nvCxnSpPr>
        <p:spPr>
          <a:xfrm flipH="1" flipV="1">
            <a:off x="3440260" y="1130528"/>
            <a:ext cx="4889794" cy="2212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06" idx="1"/>
            <a:endCxn id="76" idx="3"/>
          </p:cNvCxnSpPr>
          <p:nvPr/>
        </p:nvCxnSpPr>
        <p:spPr>
          <a:xfrm flipH="1">
            <a:off x="3440260" y="1800397"/>
            <a:ext cx="4268158" cy="842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4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221338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113867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grpSp>
        <p:nvGrpSpPr>
          <p:cNvPr id="3" name="Group 2"/>
          <p:cNvGrpSpPr/>
          <p:nvPr/>
        </p:nvGrpSpPr>
        <p:grpSpPr>
          <a:xfrm>
            <a:off x="130501" y="763732"/>
            <a:ext cx="639368" cy="733591"/>
            <a:chOff x="130501" y="763732"/>
            <a:chExt cx="639368" cy="733591"/>
          </a:xfrm>
        </p:grpSpPr>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grpSp>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grpSp>
        <p:nvGrpSpPr>
          <p:cNvPr id="2" name="Group 1"/>
          <p:cNvGrpSpPr/>
          <p:nvPr/>
        </p:nvGrpSpPr>
        <p:grpSpPr>
          <a:xfrm>
            <a:off x="116420" y="1565156"/>
            <a:ext cx="667530" cy="596434"/>
            <a:chOff x="116420" y="1565156"/>
            <a:chExt cx="667530" cy="596434"/>
          </a:xfrm>
        </p:grpSpPr>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grpSp>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09258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endParaRPr lang="en-AU" sz="3600" dirty="0"/>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endParaRPr lang="en-AU" sz="3600" dirty="0"/>
            </a:p>
          </p:txBody>
        </p:sp>
      </p:gr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5" name="Group 54"/>
          <p:cNvGrpSpPr/>
          <p:nvPr/>
        </p:nvGrpSpPr>
        <p:grpSpPr>
          <a:xfrm>
            <a:off x="2558791" y="665745"/>
            <a:ext cx="3689940" cy="2947710"/>
            <a:chOff x="4209306" y="1245600"/>
            <a:chExt cx="4380294" cy="3499200"/>
          </a:xfrm>
        </p:grpSpPr>
        <p:sp>
          <p:nvSpPr>
            <p:cNvPr id="58" name="Rectangle 5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63" name="Group 62"/>
            <p:cNvGrpSpPr/>
            <p:nvPr/>
          </p:nvGrpSpPr>
          <p:grpSpPr>
            <a:xfrm>
              <a:off x="6257784" y="3791251"/>
              <a:ext cx="785385" cy="659723"/>
              <a:chOff x="6919200" y="3362400"/>
              <a:chExt cx="785385" cy="659723"/>
            </a:xfrm>
          </p:grpSpPr>
          <p:sp>
            <p:nvSpPr>
              <p:cNvPr id="95" name="Oval 9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65" name="Oval 64"/>
            <p:cNvSpPr/>
            <p:nvPr/>
          </p:nvSpPr>
          <p:spPr>
            <a:xfrm>
              <a:off x="4426942" y="1508740"/>
              <a:ext cx="1037330" cy="871357"/>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69" name="Oval 68"/>
            <p:cNvSpPr/>
            <p:nvPr/>
          </p:nvSpPr>
          <p:spPr>
            <a:xfrm>
              <a:off x="4708749" y="3653556"/>
              <a:ext cx="1098619" cy="935114"/>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72" name="Group 71"/>
            <p:cNvGrpSpPr/>
            <p:nvPr/>
          </p:nvGrpSpPr>
          <p:grpSpPr>
            <a:xfrm>
              <a:off x="6032665" y="1320117"/>
              <a:ext cx="919679" cy="772531"/>
              <a:chOff x="6032665" y="1320117"/>
              <a:chExt cx="919679" cy="772531"/>
            </a:xfrm>
          </p:grpSpPr>
          <p:sp>
            <p:nvSpPr>
              <p:cNvPr id="93" name="Oval 9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73" name="Group 72"/>
            <p:cNvGrpSpPr/>
            <p:nvPr/>
          </p:nvGrpSpPr>
          <p:grpSpPr>
            <a:xfrm>
              <a:off x="7579737" y="2919013"/>
              <a:ext cx="714664" cy="600318"/>
              <a:chOff x="7579737" y="2919013"/>
              <a:chExt cx="714664" cy="600318"/>
            </a:xfrm>
          </p:grpSpPr>
          <p:sp>
            <p:nvSpPr>
              <p:cNvPr id="88" name="Oval 8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4" name="Group 73"/>
            <p:cNvGrpSpPr/>
            <p:nvPr/>
          </p:nvGrpSpPr>
          <p:grpSpPr>
            <a:xfrm>
              <a:off x="6595012" y="2995200"/>
              <a:ext cx="714664" cy="600318"/>
              <a:chOff x="7579737" y="2919013"/>
              <a:chExt cx="714664" cy="600318"/>
            </a:xfrm>
          </p:grpSpPr>
          <p:sp>
            <p:nvSpPr>
              <p:cNvPr id="85" name="Oval 8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5" name="Group 74"/>
            <p:cNvGrpSpPr/>
            <p:nvPr/>
          </p:nvGrpSpPr>
          <p:grpSpPr>
            <a:xfrm>
              <a:off x="7625944" y="3780880"/>
              <a:ext cx="714664" cy="600318"/>
              <a:chOff x="7579737" y="2919013"/>
              <a:chExt cx="714664" cy="600318"/>
            </a:xfrm>
          </p:grpSpPr>
          <p:sp>
            <p:nvSpPr>
              <p:cNvPr id="82" name="Oval 8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7" name="Group 76"/>
            <p:cNvGrpSpPr/>
            <p:nvPr/>
          </p:nvGrpSpPr>
          <p:grpSpPr>
            <a:xfrm>
              <a:off x="5046843" y="2402034"/>
              <a:ext cx="1222464" cy="1026871"/>
              <a:chOff x="5046843" y="2402034"/>
              <a:chExt cx="1222464" cy="1026871"/>
            </a:xfrm>
          </p:grpSpPr>
          <p:sp>
            <p:nvSpPr>
              <p:cNvPr id="79" name="Oval 78"/>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97" name="TextBox 96"/>
          <p:cNvSpPr txBox="1"/>
          <p:nvPr/>
        </p:nvSpPr>
        <p:spPr>
          <a:xfrm>
            <a:off x="2766740" y="643225"/>
            <a:ext cx="249894" cy="646331"/>
          </a:xfrm>
          <a:prstGeom prst="rect">
            <a:avLst/>
          </a:prstGeom>
          <a:noFill/>
        </p:spPr>
        <p:txBody>
          <a:bodyPr wrap="square" rtlCol="0">
            <a:spAutoFit/>
          </a:bodyPr>
          <a:lstStyle/>
          <a:p>
            <a:r>
              <a:rPr lang="en-AU" sz="3600" dirty="0" smtClean="0"/>
              <a:t>1</a:t>
            </a:r>
            <a:endParaRPr lang="en-AU" sz="3600" dirty="0"/>
          </a:p>
        </p:txBody>
      </p:sp>
      <p:sp>
        <p:nvSpPr>
          <p:cNvPr id="98" name="TextBox 97"/>
          <p:cNvSpPr txBox="1"/>
          <p:nvPr/>
        </p:nvSpPr>
        <p:spPr>
          <a:xfrm>
            <a:off x="5217977" y="2574000"/>
            <a:ext cx="249894" cy="646331"/>
          </a:xfrm>
          <a:prstGeom prst="rect">
            <a:avLst/>
          </a:prstGeom>
          <a:noFill/>
        </p:spPr>
        <p:txBody>
          <a:bodyPr wrap="square" rtlCol="0">
            <a:spAutoFit/>
          </a:bodyPr>
          <a:lstStyle/>
          <a:p>
            <a:r>
              <a:rPr lang="en-AU" sz="3600" dirty="0" smtClean="0"/>
              <a:t>9</a:t>
            </a:r>
            <a:endParaRPr lang="en-AU" sz="3600" dirty="0"/>
          </a:p>
        </p:txBody>
      </p:sp>
      <p:sp>
        <p:nvSpPr>
          <p:cNvPr id="99" name="TextBox 98"/>
          <p:cNvSpPr txBox="1"/>
          <p:nvPr/>
        </p:nvSpPr>
        <p:spPr>
          <a:xfrm>
            <a:off x="4112731" y="2457399"/>
            <a:ext cx="249894" cy="646331"/>
          </a:xfrm>
          <a:prstGeom prst="rect">
            <a:avLst/>
          </a:prstGeom>
          <a:noFill/>
        </p:spPr>
        <p:txBody>
          <a:bodyPr wrap="square" rtlCol="0">
            <a:spAutoFit/>
          </a:bodyPr>
          <a:lstStyle/>
          <a:p>
            <a:r>
              <a:rPr lang="en-AU" sz="3600" dirty="0" smtClean="0"/>
              <a:t>8</a:t>
            </a:r>
            <a:endParaRPr lang="en-AU" sz="3600" dirty="0"/>
          </a:p>
        </p:txBody>
      </p:sp>
      <p:sp>
        <p:nvSpPr>
          <p:cNvPr id="100" name="TextBox 99"/>
          <p:cNvSpPr txBox="1"/>
          <p:nvPr/>
        </p:nvSpPr>
        <p:spPr>
          <a:xfrm>
            <a:off x="2890807" y="2417684"/>
            <a:ext cx="249894" cy="646331"/>
          </a:xfrm>
          <a:prstGeom prst="rect">
            <a:avLst/>
          </a:prstGeom>
          <a:noFill/>
        </p:spPr>
        <p:txBody>
          <a:bodyPr wrap="square" rtlCol="0">
            <a:spAutoFit/>
          </a:bodyPr>
          <a:lstStyle/>
          <a:p>
            <a:r>
              <a:rPr lang="en-AU" sz="3600" dirty="0" smtClean="0"/>
              <a:t>7</a:t>
            </a:r>
            <a:endParaRPr lang="en-AU" sz="3600" dirty="0"/>
          </a:p>
        </p:txBody>
      </p:sp>
      <p:sp>
        <p:nvSpPr>
          <p:cNvPr id="101" name="TextBox 100"/>
          <p:cNvSpPr txBox="1"/>
          <p:nvPr/>
        </p:nvSpPr>
        <p:spPr>
          <a:xfrm>
            <a:off x="5522363" y="1641065"/>
            <a:ext cx="249894" cy="646331"/>
          </a:xfrm>
          <a:prstGeom prst="rect">
            <a:avLst/>
          </a:prstGeom>
          <a:noFill/>
        </p:spPr>
        <p:txBody>
          <a:bodyPr wrap="square" rtlCol="0">
            <a:spAutoFit/>
          </a:bodyPr>
          <a:lstStyle/>
          <a:p>
            <a:r>
              <a:rPr lang="en-AU" sz="3600" dirty="0"/>
              <a:t>6</a:t>
            </a:r>
          </a:p>
        </p:txBody>
      </p:sp>
      <p:sp>
        <p:nvSpPr>
          <p:cNvPr id="102" name="TextBox 101"/>
          <p:cNvSpPr txBox="1"/>
          <p:nvPr/>
        </p:nvSpPr>
        <p:spPr>
          <a:xfrm>
            <a:off x="3367527" y="1441956"/>
            <a:ext cx="249894" cy="646331"/>
          </a:xfrm>
          <a:prstGeom prst="rect">
            <a:avLst/>
          </a:prstGeom>
          <a:noFill/>
        </p:spPr>
        <p:txBody>
          <a:bodyPr wrap="square" rtlCol="0">
            <a:spAutoFit/>
          </a:bodyPr>
          <a:lstStyle/>
          <a:p>
            <a:r>
              <a:rPr lang="en-AU" sz="3600" dirty="0" smtClean="0"/>
              <a:t>4</a:t>
            </a:r>
            <a:endParaRPr lang="en-AU" sz="3600" dirty="0"/>
          </a:p>
        </p:txBody>
      </p:sp>
      <p:sp>
        <p:nvSpPr>
          <p:cNvPr id="103" name="TextBox 102"/>
          <p:cNvSpPr txBox="1"/>
          <p:nvPr/>
        </p:nvSpPr>
        <p:spPr>
          <a:xfrm>
            <a:off x="5217977" y="621119"/>
            <a:ext cx="249894" cy="646331"/>
          </a:xfrm>
          <a:prstGeom prst="rect">
            <a:avLst/>
          </a:prstGeom>
          <a:noFill/>
        </p:spPr>
        <p:txBody>
          <a:bodyPr wrap="square" rtlCol="0">
            <a:spAutoFit/>
          </a:bodyPr>
          <a:lstStyle/>
          <a:p>
            <a:r>
              <a:rPr lang="en-AU" sz="3600" dirty="0" smtClean="0"/>
              <a:t>3</a:t>
            </a:r>
            <a:endParaRPr lang="en-AU" sz="3600" dirty="0"/>
          </a:p>
        </p:txBody>
      </p:sp>
      <p:sp>
        <p:nvSpPr>
          <p:cNvPr id="104" name="TextBox 103"/>
          <p:cNvSpPr txBox="1"/>
          <p:nvPr/>
        </p:nvSpPr>
        <p:spPr>
          <a:xfrm>
            <a:off x="3905148" y="606494"/>
            <a:ext cx="249894" cy="646331"/>
          </a:xfrm>
          <a:prstGeom prst="rect">
            <a:avLst/>
          </a:prstGeom>
          <a:noFill/>
        </p:spPr>
        <p:txBody>
          <a:bodyPr wrap="square" rtlCol="0">
            <a:spAutoFit/>
          </a:bodyPr>
          <a:lstStyle/>
          <a:p>
            <a:r>
              <a:rPr lang="en-AU" sz="3600" dirty="0"/>
              <a:t>2</a:t>
            </a:r>
            <a:endParaRPr lang="en-AU" sz="3600" dirty="0"/>
          </a:p>
        </p:txBody>
      </p:sp>
      <p:sp>
        <p:nvSpPr>
          <p:cNvPr id="105" name="TextBox 104"/>
          <p:cNvSpPr txBox="1"/>
          <p:nvPr/>
        </p:nvSpPr>
        <p:spPr>
          <a:xfrm>
            <a:off x="4659112" y="1723393"/>
            <a:ext cx="249894" cy="646331"/>
          </a:xfrm>
          <a:prstGeom prst="rect">
            <a:avLst/>
          </a:prstGeom>
          <a:noFill/>
        </p:spPr>
        <p:txBody>
          <a:bodyPr wrap="square" rtlCol="0">
            <a:spAutoFit/>
          </a:bodyPr>
          <a:lstStyle/>
          <a:p>
            <a:r>
              <a:rPr lang="en-AU" sz="3600" dirty="0" smtClean="0"/>
              <a:t>5</a:t>
            </a:r>
            <a:endParaRPr lang="en-AU" sz="3600" dirty="0"/>
          </a:p>
        </p:txBody>
      </p:sp>
      <p:cxnSp>
        <p:nvCxnSpPr>
          <p:cNvPr id="20" name="Straight Arrow Connector 19"/>
          <p:cNvCxnSpPr>
            <a:stCxn id="87" idx="0"/>
            <a:endCxn id="65" idx="4"/>
          </p:cNvCxnSpPr>
          <p:nvPr/>
        </p:nvCxnSpPr>
        <p:spPr>
          <a:xfrm flipV="1">
            <a:off x="1735073" y="1621440"/>
            <a:ext cx="1443975" cy="285367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0" idx="1"/>
            <a:endCxn id="69" idx="6"/>
          </p:cNvCxnSpPr>
          <p:nvPr/>
        </p:nvCxnSpPr>
        <p:spPr>
          <a:xfrm flipH="1" flipV="1">
            <a:off x="3904992" y="3088064"/>
            <a:ext cx="2151102" cy="148507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9" idx="0"/>
            <a:endCxn id="60" idx="4"/>
          </p:cNvCxnSpPr>
          <p:nvPr/>
        </p:nvCxnSpPr>
        <p:spPr>
          <a:xfrm flipV="1">
            <a:off x="3191099" y="1751464"/>
            <a:ext cx="2362500" cy="27330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8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87681" y="-71465"/>
            <a:ext cx="8368638" cy="923330"/>
          </a:xfrm>
          <a:prstGeom prst="rect">
            <a:avLst/>
          </a:prstGeom>
          <a:noFill/>
        </p:spPr>
        <p:txBody>
          <a:bodyPr wrap="none" rtlCol="0">
            <a:spAutoFit/>
          </a:bodyPr>
          <a:lstStyle/>
          <a:p>
            <a:r>
              <a:rPr lang="en-AU" sz="5400" dirty="0" smtClean="0">
                <a:solidFill>
                  <a:srgbClr val="FFFF00"/>
                </a:solidFill>
              </a:rPr>
              <a:t>Mixed integer linear problem</a:t>
            </a:r>
            <a:endParaRPr lang="en-AU" sz="5400" dirty="0">
              <a:solidFill>
                <a:srgbClr val="FFFF00"/>
              </a:solidFill>
            </a:endParaRPr>
          </a:p>
        </p:txBody>
      </p:sp>
    </p:spTree>
    <p:extLst>
      <p:ext uri="{BB962C8B-B14F-4D97-AF65-F5344CB8AC3E}">
        <p14:creationId xmlns:p14="http://schemas.microsoft.com/office/powerpoint/2010/main" val="1822638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527268" y="1240260"/>
            <a:ext cx="4423262" cy="646331"/>
          </a:xfrm>
          <a:prstGeom prst="rect">
            <a:avLst/>
          </a:prstGeom>
          <a:noFill/>
        </p:spPr>
        <p:txBody>
          <a:bodyPr wrap="none" rtlCol="0">
            <a:spAutoFit/>
          </a:bodyPr>
          <a:lstStyle/>
          <a:p>
            <a:r>
              <a:rPr lang="en-AU" sz="3600" dirty="0" smtClean="0"/>
              <a:t>Constraint Coefficients</a:t>
            </a:r>
            <a:endParaRPr lang="en-AU" sz="3600" dirty="0"/>
          </a:p>
        </p:txBody>
      </p:sp>
      <p:sp>
        <p:nvSpPr>
          <p:cNvPr id="28" name="TextBox 27"/>
          <p:cNvSpPr txBox="1"/>
          <p:nvPr/>
        </p:nvSpPr>
        <p:spPr>
          <a:xfrm>
            <a:off x="-5277150" y="-646331"/>
            <a:ext cx="3426707" cy="646331"/>
          </a:xfrm>
          <a:prstGeom prst="rect">
            <a:avLst/>
          </a:prstGeom>
          <a:noFill/>
        </p:spPr>
        <p:txBody>
          <a:bodyPr wrap="none" rtlCol="0">
            <a:spAutoFit/>
          </a:bodyPr>
          <a:lstStyle/>
          <a:p>
            <a:r>
              <a:rPr lang="en-AU" sz="3600" dirty="0" smtClean="0"/>
              <a:t>Constraint matrix</a:t>
            </a:r>
            <a:endParaRPr lang="en-AU" sz="3600" dirty="0"/>
          </a:p>
        </p:txBody>
      </p:sp>
      <p:sp>
        <p:nvSpPr>
          <p:cNvPr id="29" name="TextBox 28"/>
          <p:cNvSpPr txBox="1"/>
          <p:nvPr/>
        </p:nvSpPr>
        <p:spPr>
          <a:xfrm>
            <a:off x="-930580" y="3483986"/>
            <a:ext cx="933269" cy="646331"/>
          </a:xfrm>
          <a:prstGeom prst="rect">
            <a:avLst/>
          </a:prstGeom>
          <a:noFill/>
        </p:spPr>
        <p:txBody>
          <a:bodyPr wrap="none" rtlCol="0">
            <a:spAutoFit/>
          </a:bodyPr>
          <a:lstStyle/>
          <a:p>
            <a:r>
              <a:rPr lang="en-AU" sz="3600" dirty="0" smtClean="0"/>
              <a:t>RHS</a:t>
            </a:r>
            <a:endParaRPr lang="en-AU" sz="3600" dirty="0"/>
          </a:p>
        </p:txBody>
      </p:sp>
      <p:sp>
        <p:nvSpPr>
          <p:cNvPr id="30" name="TextBox 29"/>
          <p:cNvSpPr txBox="1"/>
          <p:nvPr/>
        </p:nvSpPr>
        <p:spPr>
          <a:xfrm>
            <a:off x="7592607" y="-1412040"/>
            <a:ext cx="627864" cy="369332"/>
          </a:xfrm>
          <a:prstGeom prst="rect">
            <a:avLst/>
          </a:prstGeom>
          <a:noFill/>
        </p:spPr>
        <p:txBody>
          <a:bodyPr wrap="none" rtlCol="0">
            <a:spAutoFit/>
          </a:bodyPr>
          <a:lstStyle/>
          <a:p>
            <a:r>
              <a:rPr lang="en-AU" dirty="0" smtClean="0"/>
              <a:t>Type</a:t>
            </a:r>
            <a:endParaRPr lang="en-AU" dirty="0"/>
          </a:p>
        </p:txBody>
      </p:sp>
      <p:sp>
        <p:nvSpPr>
          <p:cNvPr id="31" name="TextBox 30"/>
          <p:cNvSpPr txBox="1"/>
          <p:nvPr/>
        </p:nvSpPr>
        <p:spPr>
          <a:xfrm>
            <a:off x="-1733168" y="-1412040"/>
            <a:ext cx="2566728" cy="646331"/>
          </a:xfrm>
          <a:prstGeom prst="rect">
            <a:avLst/>
          </a:prstGeom>
          <a:noFill/>
        </p:spPr>
        <p:txBody>
          <a:bodyPr wrap="none" rtlCol="0">
            <a:spAutoFit/>
          </a:bodyPr>
          <a:lstStyle/>
          <a:p>
            <a:r>
              <a:rPr lang="en-AU" sz="3600" dirty="0" smtClean="0"/>
              <a:t>Model sense</a:t>
            </a:r>
            <a:endParaRPr lang="en-AU" sz="3600" dirty="0"/>
          </a:p>
        </p:txBody>
      </p:sp>
      <p:sp>
        <p:nvSpPr>
          <p:cNvPr id="32" name="TextBox 31"/>
          <p:cNvSpPr txBox="1"/>
          <p:nvPr/>
        </p:nvSpPr>
        <p:spPr>
          <a:xfrm>
            <a:off x="-3160788" y="3622485"/>
            <a:ext cx="732893" cy="369332"/>
          </a:xfrm>
          <a:prstGeom prst="rect">
            <a:avLst/>
          </a:prstGeom>
          <a:noFill/>
        </p:spPr>
        <p:txBody>
          <a:bodyPr wrap="none" rtlCol="0">
            <a:spAutoFit/>
          </a:bodyPr>
          <a:lstStyle/>
          <a:p>
            <a:r>
              <a:rPr lang="en-AU" dirty="0" smtClean="0"/>
              <a:t>Sense</a:t>
            </a:r>
            <a:endParaRPr lang="en-AU" dirty="0"/>
          </a:p>
        </p:txBody>
      </p:sp>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87681" y="-71465"/>
            <a:ext cx="8368638" cy="923330"/>
          </a:xfrm>
          <a:prstGeom prst="rect">
            <a:avLst/>
          </a:prstGeom>
          <a:noFill/>
        </p:spPr>
        <p:txBody>
          <a:bodyPr wrap="none" rtlCol="0">
            <a:spAutoFit/>
          </a:bodyPr>
          <a:lstStyle/>
          <a:p>
            <a:r>
              <a:rPr lang="en-AU" sz="5400" dirty="0" smtClean="0">
                <a:solidFill>
                  <a:srgbClr val="FFFF00"/>
                </a:solidFill>
              </a:rPr>
              <a:t>Mixed integer linear problem</a:t>
            </a:r>
            <a:endParaRPr lang="en-AU" sz="5400" dirty="0">
              <a:solidFill>
                <a:srgbClr val="FFFF00"/>
              </a:solidFill>
            </a:endParaRPr>
          </a:p>
        </p:txBody>
      </p:sp>
    </p:spTree>
    <p:extLst>
      <p:ext uri="{BB962C8B-B14F-4D97-AF65-F5344CB8AC3E}">
        <p14:creationId xmlns:p14="http://schemas.microsoft.com/office/powerpoint/2010/main" val="1216981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solidFill>
                    <a:srgbClr val="FFFF00"/>
                  </a:solidFill>
                </a:rPr>
                <a:t>Min</a:t>
              </a:r>
              <a:r>
                <a:rPr lang="en-AU" sz="3600" dirty="0" smtClean="0"/>
                <a:t>: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691517" y="-71465"/>
            <a:ext cx="3760966" cy="923330"/>
          </a:xfrm>
          <a:prstGeom prst="rect">
            <a:avLst/>
          </a:prstGeom>
          <a:noFill/>
        </p:spPr>
        <p:txBody>
          <a:bodyPr wrap="none" rtlCol="0">
            <a:spAutoFit/>
          </a:bodyPr>
          <a:lstStyle/>
          <a:p>
            <a:r>
              <a:rPr lang="en-AU" sz="5400" dirty="0" smtClean="0">
                <a:solidFill>
                  <a:srgbClr val="FFFF00"/>
                </a:solidFill>
              </a:rPr>
              <a:t>Model sense</a:t>
            </a:r>
            <a:endParaRPr lang="en-AU" sz="5400" dirty="0">
              <a:solidFill>
                <a:srgbClr val="FFFF00"/>
              </a:solidFill>
            </a:endParaRPr>
          </a:p>
        </p:txBody>
      </p:sp>
    </p:spTree>
    <p:extLst>
      <p:ext uri="{BB962C8B-B14F-4D97-AF65-F5344CB8AC3E}">
        <p14:creationId xmlns:p14="http://schemas.microsoft.com/office/powerpoint/2010/main" val="84516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solidFill>
                    <a:srgbClr val="FFFF00"/>
                  </a:solidFill>
                </a:rPr>
                <a:t>+7</a:t>
              </a:r>
              <a:endParaRPr lang="en-AU" sz="3600" dirty="0">
                <a:solidFill>
                  <a:srgbClr val="FFFF00"/>
                </a:solidFill>
              </a:endParaRPr>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solidFill>
                    <a:srgbClr val="FFFF00"/>
                  </a:solidFill>
                </a:rPr>
                <a:t>+2</a:t>
              </a:r>
              <a:endParaRPr lang="en-AU" sz="3600" dirty="0">
                <a:solidFill>
                  <a:srgbClr val="FFFF00"/>
                </a:solidFill>
              </a:endParaRPr>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solidFill>
                    <a:srgbClr val="FFFF00"/>
                  </a:solidFill>
                </a:rPr>
                <a:t>+5</a:t>
              </a:r>
              <a:endParaRPr lang="en-AU" sz="3600" dirty="0">
                <a:solidFill>
                  <a:srgbClr val="FFFF00"/>
                </a:solidFill>
              </a:endParaRPr>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solidFill>
                    <a:srgbClr val="FFFF00"/>
                  </a:solidFill>
                </a:rPr>
                <a:t>+9</a:t>
              </a:r>
              <a:endParaRPr lang="en-AU" sz="3600" dirty="0">
                <a:solidFill>
                  <a:srgbClr val="FFFF00"/>
                </a:solidFill>
              </a:endParaRP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146129" y="-71465"/>
            <a:ext cx="2851743" cy="923330"/>
          </a:xfrm>
          <a:prstGeom prst="rect">
            <a:avLst/>
          </a:prstGeom>
          <a:noFill/>
        </p:spPr>
        <p:txBody>
          <a:bodyPr wrap="none" rtlCol="0">
            <a:spAutoFit/>
          </a:bodyPr>
          <a:lstStyle/>
          <a:p>
            <a:r>
              <a:rPr lang="en-AU" sz="5400" dirty="0" smtClean="0">
                <a:solidFill>
                  <a:srgbClr val="FFFF00"/>
                </a:solidFill>
              </a:rPr>
              <a:t>Objective</a:t>
            </a:r>
            <a:endParaRPr lang="en-AU" sz="5400" dirty="0">
              <a:solidFill>
                <a:srgbClr val="FFFF00"/>
              </a:solidFill>
            </a:endParaRPr>
          </a:p>
        </p:txBody>
      </p:sp>
    </p:spTree>
    <p:extLst>
      <p:ext uri="{BB962C8B-B14F-4D97-AF65-F5344CB8AC3E}">
        <p14:creationId xmlns:p14="http://schemas.microsoft.com/office/powerpoint/2010/main" val="3776777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should we do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643872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Tree>
    <p:extLst>
      <p:ext uri="{BB962C8B-B14F-4D97-AF65-F5344CB8AC3E}">
        <p14:creationId xmlns:p14="http://schemas.microsoft.com/office/powerpoint/2010/main" val="2834925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8296"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4659642"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5334758"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077255"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3764469" y="1224227"/>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1" name="TextBox 20"/>
          <p:cNvSpPr txBox="1"/>
          <p:nvPr/>
        </p:nvSpPr>
        <p:spPr>
          <a:xfrm>
            <a:off x="3764469" y="1816910"/>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2" name="TextBox 21"/>
          <p:cNvSpPr txBox="1"/>
          <p:nvPr/>
        </p:nvSpPr>
        <p:spPr>
          <a:xfrm>
            <a:off x="5060931" y="1255041"/>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3" name="TextBox 22"/>
          <p:cNvSpPr txBox="1"/>
          <p:nvPr/>
        </p:nvSpPr>
        <p:spPr>
          <a:xfrm>
            <a:off x="4385815" y="182338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4" name="TextBox 23"/>
          <p:cNvSpPr txBox="1"/>
          <p:nvPr/>
        </p:nvSpPr>
        <p:spPr>
          <a:xfrm>
            <a:off x="5803428" y="183165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5" name="TextBox 24"/>
          <p:cNvSpPr txBox="1"/>
          <p:nvPr/>
        </p:nvSpPr>
        <p:spPr>
          <a:xfrm>
            <a:off x="2188133"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271761"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3764469"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4385815" y="1234613"/>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5" name="TextBox 34"/>
          <p:cNvSpPr txBox="1"/>
          <p:nvPr/>
        </p:nvSpPr>
        <p:spPr>
          <a:xfrm>
            <a:off x="4385815"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060931"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060931" y="1827520"/>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8" name="TextBox 37"/>
          <p:cNvSpPr txBox="1"/>
          <p:nvPr/>
        </p:nvSpPr>
        <p:spPr>
          <a:xfrm>
            <a:off x="5803428" y="127181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39" name="TextBox 38"/>
          <p:cNvSpPr txBox="1"/>
          <p:nvPr/>
        </p:nvSpPr>
        <p:spPr>
          <a:xfrm>
            <a:off x="5803428"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6655063"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55625"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038296"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4659642"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5334758"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077255"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204105"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204105"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055562"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4676908"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5352024"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094521"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055562"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4676908"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5352024"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094521"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6737421" y="1271814"/>
            <a:ext cx="1214103"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sp>
        <p:nvSpPr>
          <p:cNvPr id="60" name="TextBox 59"/>
          <p:cNvSpPr txBox="1"/>
          <p:nvPr/>
        </p:nvSpPr>
        <p:spPr>
          <a:xfrm>
            <a:off x="6717385" y="1813169"/>
            <a:ext cx="1118264"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cxnSp>
        <p:nvCxnSpPr>
          <p:cNvPr id="65" name="Straight Connector 64"/>
          <p:cNvCxnSpPr/>
          <p:nvPr/>
        </p:nvCxnSpPr>
        <p:spPr>
          <a:xfrm>
            <a:off x="1192477"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
        <p:nvSpPr>
          <p:cNvPr id="4" name="TextBox 3"/>
          <p:cNvSpPr txBox="1"/>
          <p:nvPr/>
        </p:nvSpPr>
        <p:spPr>
          <a:xfrm>
            <a:off x="349450" y="1557778"/>
            <a:ext cx="2631041" cy="707886"/>
          </a:xfrm>
          <a:prstGeom prst="rect">
            <a:avLst/>
          </a:prstGeom>
          <a:noFill/>
        </p:spPr>
        <p:txBody>
          <a:bodyPr wrap="none" rtlCol="0">
            <a:spAutoFit/>
          </a:bodyPr>
          <a:lstStyle/>
          <a:p>
            <a:r>
              <a:rPr lang="en-AU" sz="4000" dirty="0" smtClean="0">
                <a:solidFill>
                  <a:srgbClr val="00B050"/>
                </a:solidFill>
              </a:rPr>
              <a:t>Coefficients</a:t>
            </a:r>
            <a:endParaRPr lang="en-AU" sz="4000" dirty="0">
              <a:solidFill>
                <a:srgbClr val="00B050"/>
              </a:solidFill>
            </a:endParaRPr>
          </a:p>
        </p:txBody>
      </p:sp>
      <p:sp>
        <p:nvSpPr>
          <p:cNvPr id="9" name="TextBox 8"/>
          <p:cNvSpPr txBox="1"/>
          <p:nvPr/>
        </p:nvSpPr>
        <p:spPr>
          <a:xfrm>
            <a:off x="7906539" y="1485566"/>
            <a:ext cx="1018227" cy="707886"/>
          </a:xfrm>
          <a:prstGeom prst="rect">
            <a:avLst/>
          </a:prstGeom>
          <a:noFill/>
        </p:spPr>
        <p:txBody>
          <a:bodyPr wrap="none" rtlCol="0">
            <a:spAutoFit/>
          </a:bodyPr>
          <a:lstStyle/>
          <a:p>
            <a:r>
              <a:rPr lang="en-AU" sz="4000" dirty="0" smtClean="0">
                <a:solidFill>
                  <a:srgbClr val="00B0F0"/>
                </a:solidFill>
              </a:rPr>
              <a:t>RHS</a:t>
            </a:r>
            <a:endParaRPr lang="en-AU" sz="4000" dirty="0">
              <a:solidFill>
                <a:srgbClr val="00B0F0"/>
              </a:solidFill>
            </a:endParaRPr>
          </a:p>
        </p:txBody>
      </p:sp>
      <p:sp>
        <p:nvSpPr>
          <p:cNvPr id="11" name="TextBox 10"/>
          <p:cNvSpPr txBox="1"/>
          <p:nvPr/>
        </p:nvSpPr>
        <p:spPr>
          <a:xfrm>
            <a:off x="6600589" y="367292"/>
            <a:ext cx="1399742" cy="707886"/>
          </a:xfrm>
          <a:prstGeom prst="rect">
            <a:avLst/>
          </a:prstGeom>
          <a:noFill/>
        </p:spPr>
        <p:txBody>
          <a:bodyPr wrap="none" rtlCol="0">
            <a:spAutoFit/>
          </a:bodyPr>
          <a:lstStyle/>
          <a:p>
            <a:r>
              <a:rPr lang="en-AU" sz="4000" dirty="0" smtClean="0">
                <a:solidFill>
                  <a:srgbClr val="FFC000"/>
                </a:solidFill>
              </a:rPr>
              <a:t>Sense</a:t>
            </a:r>
            <a:endParaRPr lang="en-AU" sz="4000" dirty="0">
              <a:solidFill>
                <a:srgbClr val="FFC000"/>
              </a:solidFill>
            </a:endParaRPr>
          </a:p>
        </p:txBody>
      </p:sp>
    </p:spTree>
    <p:extLst>
      <p:ext uri="{BB962C8B-B14F-4D97-AF65-F5344CB8AC3E}">
        <p14:creationId xmlns:p14="http://schemas.microsoft.com/office/powerpoint/2010/main" val="5291073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FFFF00"/>
                  </a:solidFill>
                </a:rPr>
                <a:t>V. types</a:t>
              </a:r>
              <a:endParaRPr lang="en-AU" sz="3600" dirty="0">
                <a:solidFill>
                  <a:srgbClr val="FFFF0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FFFF00"/>
                  </a:solidFill>
                </a:rPr>
                <a:t>B</a:t>
              </a:r>
              <a:endParaRPr lang="en-AU" sz="3600" dirty="0">
                <a:solidFill>
                  <a:srgbClr val="FFFF00"/>
                </a:solidFill>
              </a:endParaRP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FFFF00"/>
                  </a:solidFill>
                </a:rPr>
                <a:t>B</a:t>
              </a:r>
              <a:endParaRPr lang="en-AU" sz="3600" dirty="0">
                <a:solidFill>
                  <a:srgbClr val="FFFF00"/>
                </a:solidFill>
              </a:endParaRP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FF00"/>
                  </a:solidFill>
                </a:rPr>
                <a:t>Upper bound</a:t>
              </a:r>
              <a:endParaRPr lang="en-AU" sz="3600" dirty="0">
                <a:solidFill>
                  <a:srgbClr val="FFFF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FFFF00"/>
                  </a:solidFill>
                </a:rPr>
                <a:t>Lower bound</a:t>
              </a:r>
              <a:endParaRPr lang="en-AU" sz="3600" dirty="0">
                <a:solidFill>
                  <a:srgbClr val="FFFF0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093094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endParaRPr lang="en-AU" sz="3600" dirty="0"/>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00B0F0"/>
                  </a:solidFill>
                </a:rPr>
                <a:t>V. types</a:t>
              </a:r>
              <a:endParaRPr lang="en-AU" sz="3600" dirty="0">
                <a:solidFill>
                  <a:srgbClr val="00B0F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00B0F0"/>
                  </a:solidFill>
                </a:rPr>
                <a:t>B</a:t>
              </a:r>
              <a:endParaRPr lang="en-AU" sz="3600" dirty="0">
                <a:solidFill>
                  <a:srgbClr val="00B0F0"/>
                </a:solidFill>
              </a:endParaRP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00B0F0"/>
                  </a:solidFill>
                </a:rPr>
                <a:t>B</a:t>
              </a:r>
              <a:endParaRPr lang="en-AU" sz="3600" dirty="0">
                <a:solidFill>
                  <a:srgbClr val="00B0F0"/>
                </a:solidFill>
              </a:endParaRP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9900"/>
                  </a:solidFill>
                </a:rPr>
                <a:t>Upper bound</a:t>
              </a:r>
              <a:endParaRPr lang="en-AU" sz="3600" dirty="0">
                <a:solidFill>
                  <a:srgbClr val="FF99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00B050"/>
                  </a:solidFill>
                </a:rPr>
                <a:t>Lower bound</a:t>
              </a:r>
              <a:endParaRPr lang="en-AU" sz="3600" dirty="0">
                <a:solidFill>
                  <a:srgbClr val="00B05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465562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solidFill>
                    <a:srgbClr val="FFFF00"/>
                  </a:solidFill>
                </a:rPr>
                <a:t>1</a:t>
              </a:r>
              <a:endParaRPr lang="en-AU" sz="3600" dirty="0">
                <a:solidFill>
                  <a:srgbClr val="FFFF00"/>
                </a:solidFill>
              </a:endParaRP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solidFill>
                    <a:srgbClr val="FFFF00"/>
                  </a:solidFill>
                </a:rPr>
                <a:t>Solution</a:t>
              </a:r>
              <a:endParaRPr lang="en-AU" sz="3600" dirty="0">
                <a:solidFill>
                  <a:srgbClr val="FFFF00"/>
                </a:solidFill>
              </a:endParaRPr>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endParaRPr lang="en-AU" sz="3600" dirty="0"/>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endParaRPr lang="en-AU" sz="3600" dirty="0"/>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316688" y="-71465"/>
            <a:ext cx="2510624" cy="923330"/>
          </a:xfrm>
          <a:prstGeom prst="rect">
            <a:avLst/>
          </a:prstGeom>
          <a:noFill/>
        </p:spPr>
        <p:txBody>
          <a:bodyPr wrap="none" rtlCol="0">
            <a:spAutoFit/>
          </a:bodyPr>
          <a:lstStyle/>
          <a:p>
            <a:r>
              <a:rPr lang="en-AU" sz="5400" dirty="0" smtClean="0">
                <a:solidFill>
                  <a:srgbClr val="FFFF00"/>
                </a:solidFill>
              </a:rPr>
              <a:t>Solution</a:t>
            </a:r>
            <a:endParaRPr lang="en-AU" sz="5400" dirty="0">
              <a:solidFill>
                <a:srgbClr val="FFFF00"/>
              </a:solidFill>
            </a:endParaRPr>
          </a:p>
        </p:txBody>
      </p:sp>
    </p:spTree>
    <p:extLst>
      <p:ext uri="{BB962C8B-B14F-4D97-AF65-F5344CB8AC3E}">
        <p14:creationId xmlns:p14="http://schemas.microsoft.com/office/powerpoint/2010/main" val="360698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681" y="-71465"/>
            <a:ext cx="8368638" cy="923330"/>
          </a:xfrm>
          <a:prstGeom prst="rect">
            <a:avLst/>
          </a:prstGeom>
          <a:noFill/>
        </p:spPr>
        <p:txBody>
          <a:bodyPr wrap="none" rtlCol="0">
            <a:spAutoFit/>
          </a:bodyPr>
          <a:lstStyle/>
          <a:p>
            <a:r>
              <a:rPr lang="en-AU" sz="5400" dirty="0" smtClean="0">
                <a:solidFill>
                  <a:srgbClr val="FFFF00"/>
                </a:solidFill>
              </a:rPr>
              <a:t>Mixed integer linear problem</a:t>
            </a:r>
            <a:endParaRPr lang="en-AU" sz="5400" dirty="0">
              <a:solidFill>
                <a:srgbClr val="FFFF00"/>
              </a:solidFill>
            </a:endParaRPr>
          </a:p>
        </p:txBody>
      </p:sp>
      <p:sp>
        <p:nvSpPr>
          <p:cNvPr id="5" name="Content Placeholder 4"/>
          <p:cNvSpPr>
            <a:spLocks noGrp="1"/>
          </p:cNvSpPr>
          <p:nvPr>
            <p:ph idx="1"/>
          </p:nvPr>
        </p:nvSpPr>
        <p:spPr>
          <a:xfrm>
            <a:off x="457200" y="1200150"/>
            <a:ext cx="8229600" cy="3676649"/>
          </a:xfrm>
        </p:spPr>
        <p:txBody>
          <a:bodyPr>
            <a:normAutofit lnSpcReduction="10000"/>
          </a:bodyPr>
          <a:lstStyle/>
          <a:p>
            <a:r>
              <a:rPr lang="en-AU" dirty="0" smtClean="0"/>
              <a:t>Optimal solutions guaranteed</a:t>
            </a:r>
          </a:p>
          <a:p>
            <a:pPr marL="0" indent="0">
              <a:buNone/>
            </a:pPr>
            <a:endParaRPr lang="en-AU" dirty="0"/>
          </a:p>
          <a:p>
            <a:r>
              <a:rPr lang="en-AU" dirty="0" smtClean="0"/>
              <a:t>Solve large problems fast </a:t>
            </a:r>
          </a:p>
          <a:p>
            <a:endParaRPr lang="en-AU" dirty="0"/>
          </a:p>
          <a:p>
            <a:r>
              <a:rPr lang="en-AU" dirty="0" smtClean="0"/>
              <a:t>Flexible</a:t>
            </a:r>
          </a:p>
          <a:p>
            <a:pPr lvl="1"/>
            <a:r>
              <a:rPr lang="en-AU" dirty="0" smtClean="0"/>
              <a:t>linearization </a:t>
            </a:r>
            <a:r>
              <a:rPr lang="en-AU" dirty="0"/>
              <a:t>tricks, e.g. piecewise objective functions, combinations of </a:t>
            </a:r>
            <a:r>
              <a:rPr lang="en-AU" dirty="0" smtClean="0"/>
              <a:t>constraints</a:t>
            </a:r>
            <a:endParaRPr lang="en-AU" dirty="0"/>
          </a:p>
          <a:p>
            <a:endParaRPr lang="en-AU" dirty="0" smtClean="0"/>
          </a:p>
        </p:txBody>
      </p:sp>
      <p:pic>
        <p:nvPicPr>
          <p:cNvPr id="6"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99287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212063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3141710"/>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02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681" y="-71465"/>
            <a:ext cx="8368638" cy="923330"/>
          </a:xfrm>
          <a:prstGeom prst="rect">
            <a:avLst/>
          </a:prstGeom>
          <a:noFill/>
        </p:spPr>
        <p:txBody>
          <a:bodyPr wrap="none" rtlCol="0">
            <a:spAutoFit/>
          </a:bodyPr>
          <a:lstStyle/>
          <a:p>
            <a:r>
              <a:rPr lang="en-AU" sz="5400" dirty="0" smtClean="0">
                <a:solidFill>
                  <a:srgbClr val="FFFF00"/>
                </a:solidFill>
              </a:rPr>
              <a:t>Mixed integer linear problem</a:t>
            </a:r>
            <a:endParaRPr lang="en-AU" sz="5400" dirty="0">
              <a:solidFill>
                <a:srgbClr val="FFFF00"/>
              </a:solidFill>
            </a:endParaRPr>
          </a:p>
        </p:txBody>
      </p:sp>
      <p:sp>
        <p:nvSpPr>
          <p:cNvPr id="3" name="TextBox 2"/>
          <p:cNvSpPr txBox="1"/>
          <p:nvPr/>
        </p:nvSpPr>
        <p:spPr>
          <a:xfrm>
            <a:off x="792480" y="1508760"/>
            <a:ext cx="1744452" cy="369332"/>
          </a:xfrm>
          <a:prstGeom prst="rect">
            <a:avLst/>
          </a:prstGeom>
          <a:noFill/>
        </p:spPr>
        <p:txBody>
          <a:bodyPr wrap="none" rtlCol="0">
            <a:spAutoFit/>
          </a:bodyPr>
          <a:lstStyle/>
          <a:p>
            <a:r>
              <a:rPr lang="en-AU" dirty="0" smtClean="0"/>
              <a:t>Biodiversity data</a:t>
            </a:r>
            <a:endParaRPr lang="en-AU" dirty="0"/>
          </a:p>
        </p:txBody>
      </p:sp>
      <p:sp>
        <p:nvSpPr>
          <p:cNvPr id="9" name="TextBox 8"/>
          <p:cNvSpPr txBox="1"/>
          <p:nvPr/>
        </p:nvSpPr>
        <p:spPr>
          <a:xfrm>
            <a:off x="792480" y="2534987"/>
            <a:ext cx="1558055" cy="369332"/>
          </a:xfrm>
          <a:prstGeom prst="rect">
            <a:avLst/>
          </a:prstGeom>
          <a:noFill/>
        </p:spPr>
        <p:txBody>
          <a:bodyPr wrap="none" rtlCol="0">
            <a:spAutoFit/>
          </a:bodyPr>
          <a:lstStyle/>
          <a:p>
            <a:r>
              <a:rPr lang="en-AU" dirty="0" smtClean="0"/>
              <a:t>Economic data</a:t>
            </a:r>
            <a:endParaRPr lang="en-AU" dirty="0"/>
          </a:p>
        </p:txBody>
      </p:sp>
      <p:sp>
        <p:nvSpPr>
          <p:cNvPr id="10" name="TextBox 9"/>
          <p:cNvSpPr txBox="1"/>
          <p:nvPr/>
        </p:nvSpPr>
        <p:spPr>
          <a:xfrm>
            <a:off x="1219200" y="3962400"/>
            <a:ext cx="1994200" cy="369332"/>
          </a:xfrm>
          <a:prstGeom prst="rect">
            <a:avLst/>
          </a:prstGeom>
          <a:noFill/>
        </p:spPr>
        <p:txBody>
          <a:bodyPr wrap="none" rtlCol="0">
            <a:spAutoFit/>
          </a:bodyPr>
          <a:lstStyle/>
          <a:p>
            <a:r>
              <a:rPr lang="en-AU" dirty="0" smtClean="0"/>
              <a:t>Formulate problem</a:t>
            </a:r>
            <a:endParaRPr lang="en-AU" dirty="0"/>
          </a:p>
        </p:txBody>
      </p:sp>
    </p:spTree>
    <p:extLst>
      <p:ext uri="{BB962C8B-B14F-4D97-AF65-F5344CB8AC3E}">
        <p14:creationId xmlns:p14="http://schemas.microsoft.com/office/powerpoint/2010/main" val="4013769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200611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grpSp>
        <p:nvGrpSpPr>
          <p:cNvPr id="42" name="Group 41"/>
          <p:cNvGrpSpPr/>
          <p:nvPr/>
        </p:nvGrpSpPr>
        <p:grpSpPr>
          <a:xfrm>
            <a:off x="413098" y="1092518"/>
            <a:ext cx="3470502" cy="3526908"/>
            <a:chOff x="774255" y="966492"/>
            <a:chExt cx="3470502" cy="3526908"/>
          </a:xfrm>
        </p:grpSpPr>
        <p:pic>
          <p:nvPicPr>
            <p:cNvPr id="43" name="Picture 8" descr="Image result for cut co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414" y="9664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774255" y="3293071"/>
              <a:ext cx="3470502" cy="1200329"/>
            </a:xfrm>
            <a:prstGeom prst="rect">
              <a:avLst/>
            </a:prstGeom>
            <a:noFill/>
          </p:spPr>
          <p:txBody>
            <a:bodyPr wrap="none" rtlCol="0">
              <a:spAutoFit/>
            </a:bodyPr>
            <a:lstStyle/>
            <a:p>
              <a:pPr algn="ctr"/>
              <a:r>
                <a:rPr lang="en-AU" sz="3600" dirty="0" smtClean="0"/>
                <a:t>Minimize cost</a:t>
              </a:r>
            </a:p>
            <a:p>
              <a:pPr algn="ctr"/>
              <a:r>
                <a:rPr lang="en-AU" sz="3600" dirty="0" smtClean="0"/>
                <a:t>subject to targets</a:t>
              </a:r>
              <a:endParaRPr lang="en-AU" sz="3600" dirty="0"/>
            </a:p>
          </p:txBody>
        </p:sp>
      </p:grpSp>
      <p:grpSp>
        <p:nvGrpSpPr>
          <p:cNvPr id="3" name="Group 2"/>
          <p:cNvGrpSpPr/>
          <p:nvPr/>
        </p:nvGrpSpPr>
        <p:grpSpPr>
          <a:xfrm>
            <a:off x="4209306" y="1245600"/>
            <a:ext cx="4380294" cy="3499200"/>
            <a:chOff x="4209306" y="1245600"/>
            <a:chExt cx="4380294" cy="3499200"/>
          </a:xfrm>
        </p:grpSpPr>
        <p:sp>
          <p:nvSpPr>
            <p:cNvPr id="4" name="Rectangle 3"/>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30" name="Group 29"/>
            <p:cNvGrpSpPr/>
            <p:nvPr/>
          </p:nvGrpSpPr>
          <p:grpSpPr>
            <a:xfrm>
              <a:off x="6257784" y="3791251"/>
              <a:ext cx="785385" cy="659723"/>
              <a:chOff x="6919200" y="3362400"/>
              <a:chExt cx="785385" cy="659723"/>
            </a:xfrm>
          </p:grpSpPr>
          <p:sp>
            <p:nvSpPr>
              <p:cNvPr id="12" name="Oval 1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5" name="Oval 4"/>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8" name="Oval 17"/>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28" name="Group 27"/>
            <p:cNvGrpSpPr/>
            <p:nvPr/>
          </p:nvGrpSpPr>
          <p:grpSpPr>
            <a:xfrm>
              <a:off x="6032665" y="1320117"/>
              <a:ext cx="919679" cy="772531"/>
              <a:chOff x="6032665" y="1320117"/>
              <a:chExt cx="919679" cy="772531"/>
            </a:xfrm>
          </p:grpSpPr>
          <p:sp>
            <p:nvSpPr>
              <p:cNvPr id="21" name="Oval 20"/>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2048" name="Group 2047"/>
            <p:cNvGrpSpPr/>
            <p:nvPr/>
          </p:nvGrpSpPr>
          <p:grpSpPr>
            <a:xfrm>
              <a:off x="7579737" y="2919013"/>
              <a:ext cx="714664" cy="600318"/>
              <a:chOff x="7579737" y="2919013"/>
              <a:chExt cx="714664" cy="600318"/>
            </a:xfrm>
          </p:grpSpPr>
          <p:sp>
            <p:nvSpPr>
              <p:cNvPr id="22" name="Oval 2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5" name="Group 34"/>
            <p:cNvGrpSpPr/>
            <p:nvPr/>
          </p:nvGrpSpPr>
          <p:grpSpPr>
            <a:xfrm>
              <a:off x="6595012" y="2995200"/>
              <a:ext cx="714664" cy="600318"/>
              <a:chOff x="7579737" y="2919013"/>
              <a:chExt cx="714664" cy="600318"/>
            </a:xfrm>
          </p:grpSpPr>
          <p:sp>
            <p:nvSpPr>
              <p:cNvPr id="36" name="Oval 3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38" name="Group 37"/>
            <p:cNvGrpSpPr/>
            <p:nvPr/>
          </p:nvGrpSpPr>
          <p:grpSpPr>
            <a:xfrm>
              <a:off x="7625944" y="3780880"/>
              <a:ext cx="714664" cy="600318"/>
              <a:chOff x="7579737" y="2919013"/>
              <a:chExt cx="714664" cy="600318"/>
            </a:xfrm>
          </p:grpSpPr>
          <p:sp>
            <p:nvSpPr>
              <p:cNvPr id="39" name="Oval 38"/>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45" name="Group 44"/>
            <p:cNvGrpSpPr/>
            <p:nvPr/>
          </p:nvGrpSpPr>
          <p:grpSpPr>
            <a:xfrm>
              <a:off x="5046843" y="2402034"/>
              <a:ext cx="1222464" cy="1026871"/>
              <a:chOff x="5046843" y="2402034"/>
              <a:chExt cx="1222464" cy="1026871"/>
            </a:xfrm>
          </p:grpSpPr>
          <p:sp>
            <p:nvSpPr>
              <p:cNvPr id="46" name="Oval 45"/>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16738119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 </a:t>
            </a: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18656336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problem(areas, feats)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
        <p:nvSpPr>
          <p:cNvPr id="7"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194590"/>
            <a:ext cx="92496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6">
                    <a:lumMod val="40000"/>
                    <a:lumOff val="60000"/>
                  </a:schemeClr>
                </a:solidFill>
                <a:latin typeface="Arial" panose="020B0604020202020204" pitchFamily="34" charset="0"/>
              </a:rPr>
              <a:t>where should we do them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187267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a:t>
            </a:r>
            <a:r>
              <a:rPr lang="en-AU" dirty="0" smtClean="0"/>
              <a:t> 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add_relative_targets</a:t>
            </a:r>
            <a:r>
              <a:rPr lang="en-AU" sz="2000" u="heavy" dirty="0" smtClean="0">
                <a:uFill>
                  <a:solidFill>
                    <a:srgbClr val="FF0000"/>
                  </a:solidFill>
                </a:uFill>
                <a:latin typeface="Courier New" panose="02070309020205020404" pitchFamily="49" charset="0"/>
                <a:cs typeface="Courier New" panose="02070309020205020404" pitchFamily="49" charset="0"/>
              </a:rPr>
              <a:t>(0.1</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825258"/>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a:t>
            </a:r>
            <a:r>
              <a:rPr lang="en-AU" altLang="en-US" sz="4800" b="1" dirty="0" smtClean="0">
                <a:solidFill>
                  <a:schemeClr val="accent6">
                    <a:lumMod val="40000"/>
                    <a:lumOff val="60000"/>
                  </a:schemeClr>
                </a:solidFill>
                <a:latin typeface="Arial" panose="020B0604020202020204" pitchFamily="34" charset="0"/>
              </a:rPr>
              <a:t>should we do </a:t>
            </a:r>
            <a:r>
              <a:rPr lang="en-AU" altLang="en-US" sz="4800" b="1" dirty="0" smtClean="0">
                <a:solidFill>
                  <a:schemeClr val="accent6">
                    <a:lumMod val="40000"/>
                    <a:lumOff val="60000"/>
                  </a:schemeClr>
                </a:solidFill>
                <a:latin typeface="Arial" panose="020B0604020202020204" pitchFamily="34" charset="0"/>
              </a:rPr>
              <a:t>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a:t>
            </a:r>
            <a:r>
              <a:rPr lang="en-AU" altLang="en-US" sz="4800" b="1" dirty="0" smtClean="0">
                <a:solidFill>
                  <a:schemeClr val="accent6">
                    <a:lumMod val="40000"/>
                    <a:lumOff val="60000"/>
                  </a:schemeClr>
                </a:solidFill>
                <a:latin typeface="Arial" panose="020B0604020202020204" pitchFamily="34" charset="0"/>
              </a:rPr>
              <a:t> </a:t>
            </a:r>
            <a:endParaRPr lang="en-AU" altLang="en-US" sz="4800" b="1" dirty="0" smtClean="0">
              <a:solidFill>
                <a:schemeClr val="accent6">
                  <a:lumMod val="40000"/>
                  <a:lumOff val="60000"/>
                </a:schemeClr>
              </a:solidFill>
              <a:latin typeface="Arial" panose="020B0604020202020204" pitchFamily="34" charset="0"/>
            </a:endParaRP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947171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99" y="864084"/>
            <a:ext cx="6247101" cy="412813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a:t>S</a:t>
            </a:r>
            <a:r>
              <a:rPr lang="en-AU" dirty="0" smtClean="0"/>
              <a:t>olve it fast!</a:t>
            </a:r>
            <a:endParaRPr lang="en-AU" dirty="0"/>
          </a:p>
        </p:txBody>
      </p:sp>
      <p:sp>
        <p:nvSpPr>
          <p:cNvPr id="2" name="TextBox 1"/>
          <p:cNvSpPr txBox="1"/>
          <p:nvPr/>
        </p:nvSpPr>
        <p:spPr>
          <a:xfrm>
            <a:off x="7798611" y="4724396"/>
            <a:ext cx="1330364" cy="276999"/>
          </a:xfrm>
          <a:prstGeom prst="rect">
            <a:avLst/>
          </a:prstGeom>
          <a:noFill/>
        </p:spPr>
        <p:txBody>
          <a:bodyPr wrap="none" rtlCol="0">
            <a:spAutoFit/>
          </a:bodyPr>
          <a:lstStyle/>
          <a:p>
            <a:r>
              <a:rPr lang="en-AU" sz="1200" dirty="0" smtClean="0"/>
              <a:t>Beyer </a:t>
            </a:r>
            <a:r>
              <a:rPr lang="en-AU" sz="1200" i="1" dirty="0" smtClean="0"/>
              <a:t>et al.</a:t>
            </a:r>
            <a:r>
              <a:rPr lang="en-AU" sz="1200" dirty="0" smtClean="0"/>
              <a:t> (2016)</a:t>
            </a:r>
            <a:endParaRPr lang="en-AU" sz="1200"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2911027" cy="563832"/>
            <a:chOff x="211764" y="1168251"/>
            <a:chExt cx="2911027"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2047035" cy="697625"/>
            </a:xfrm>
            <a:prstGeom prst="rect">
              <a:avLst/>
            </a:prstGeom>
            <a:noFill/>
          </p:spPr>
          <p:txBody>
            <a:bodyPr wrap="none" rtlCol="0">
              <a:spAutoFit/>
            </a:bodyPr>
            <a:lstStyle/>
            <a:p>
              <a:r>
                <a:rPr lang="en-AU" sz="2800" b="1" dirty="0" smtClean="0">
                  <a:solidFill>
                    <a:schemeClr val="bg1"/>
                  </a:solidFill>
                </a:rPr>
                <a:t>prioritizr.net</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455926"/>
            <a:ext cx="92496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a:t>
            </a:r>
            <a:r>
              <a:rPr lang="en-AU" altLang="en-US" sz="4800" b="1" dirty="0" smtClean="0">
                <a:solidFill>
                  <a:schemeClr val="accent6">
                    <a:lumMod val="40000"/>
                    <a:lumOff val="60000"/>
                  </a:schemeClr>
                </a:solidFill>
                <a:latin typeface="Arial" panose="020B0604020202020204" pitchFamily="34" charset="0"/>
              </a:rPr>
              <a:t>should we do </a:t>
            </a:r>
            <a:r>
              <a:rPr lang="en-AU" altLang="en-US" sz="4800" b="1" dirty="0" smtClean="0">
                <a:solidFill>
                  <a:schemeClr val="accent6">
                    <a:lumMod val="40000"/>
                    <a:lumOff val="60000"/>
                  </a:schemeClr>
                </a:solidFill>
                <a:latin typeface="Arial" panose="020B0604020202020204" pitchFamily="34" charset="0"/>
              </a:rPr>
              <a:t>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a:t>
            </a:r>
            <a:r>
              <a:rPr lang="en-AU" altLang="en-US" sz="4800" b="1" dirty="0" smtClean="0">
                <a:solidFill>
                  <a:schemeClr val="accent6">
                    <a:lumMod val="40000"/>
                    <a:lumOff val="60000"/>
                  </a:schemeClr>
                </a:solidFill>
                <a:latin typeface="Arial" panose="020B0604020202020204" pitchFamily="34" charset="0"/>
              </a:rPr>
              <a:t> </a:t>
            </a:r>
            <a:endParaRPr lang="en-AU" altLang="en-US" sz="4800" b="1" dirty="0" smtClean="0">
              <a:solidFill>
                <a:schemeClr val="accent6">
                  <a:lumMod val="40000"/>
                  <a:lumOff val="60000"/>
                </a:schemeClr>
              </a:solidFill>
              <a:latin typeface="Arial" panose="020B0604020202020204" pitchFamily="34" charset="0"/>
            </a:endParaRP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a:t>
            </a:r>
            <a:r>
              <a:rPr lang="en-AU" altLang="en-US" sz="4800" b="1" dirty="0" smtClean="0">
                <a:solidFill>
                  <a:schemeClr val="accent3">
                    <a:lumMod val="60000"/>
                    <a:lumOff val="40000"/>
                  </a:schemeClr>
                </a:solidFill>
                <a:latin typeface="Arial" panose="020B0604020202020204" pitchFamily="34" charset="0"/>
              </a:rPr>
              <a:t>conservation</a:t>
            </a:r>
            <a:endParaRPr lang="en-AU" altLang="en-US" sz="4800" b="1" dirty="0">
              <a:latin typeface="Arial" panose="020B0604020202020204" pitchFamily="34" charset="0"/>
            </a:endParaRP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in a </a:t>
            </a:r>
            <a:r>
              <a:rPr lang="en-AU" altLang="en-US" sz="4800" b="1" dirty="0" smtClean="0">
                <a:solidFill>
                  <a:schemeClr val="accent5">
                    <a:lumMod val="60000"/>
                    <a:lumOff val="40000"/>
                  </a:schemeClr>
                </a:solidFill>
                <a:latin typeface="Arial" panose="020B0604020202020204" pitchFamily="34" charset="0"/>
              </a:rPr>
              <a:t>cost-effective manner</a:t>
            </a:r>
            <a:r>
              <a:rPr lang="en-AU" altLang="en-US" sz="4800" b="1" dirty="0" smtClean="0">
                <a:latin typeface="Arial" panose="020B0604020202020204" pitchFamily="34" charset="0"/>
              </a:rPr>
              <a:t>? </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82569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a:t>
            </a:r>
            <a:r>
              <a:rPr lang="en-AU" dirty="0" smtClean="0"/>
              <a:t>things </a:t>
            </a:r>
            <a:r>
              <a:rPr lang="en-AU" dirty="0" smtClean="0"/>
              <a:t>must our solution do to help achieve the goal? </a:t>
            </a:r>
          </a:p>
          <a:p>
            <a:r>
              <a:rPr lang="en-AU" u="sng" dirty="0" smtClean="0"/>
              <a:t>Decisions</a:t>
            </a:r>
            <a:r>
              <a:rPr lang="en-AU" dirty="0" smtClean="0"/>
              <a:t>: what actions could we do to maximize/minimize the objective?</a:t>
            </a:r>
            <a:endParaRPr lang="en-AU" dirty="0"/>
          </a:p>
        </p:txBody>
      </p:sp>
    </p:spTree>
    <p:extLst>
      <p:ext uri="{BB962C8B-B14F-4D97-AF65-F5344CB8AC3E}">
        <p14:creationId xmlns:p14="http://schemas.microsoft.com/office/powerpoint/2010/main" val="3070715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8449</TotalTime>
  <Words>2395</Words>
  <Application>Microsoft Office PowerPoint</Application>
  <PresentationFormat>On-screen Show (16:9)</PresentationFormat>
  <Paragraphs>1082</Paragraphs>
  <Slides>72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Arial Rounded MT Bold</vt:lpstr>
      <vt:lpstr>Calibri</vt:lpstr>
      <vt:lpstr>Courier New</vt:lpstr>
      <vt:lpstr>Office Theme</vt:lpstr>
      <vt:lpstr>prioritizr Systematic conservation planning in R R</vt:lpstr>
      <vt:lpstr>Global biodiversity crisis</vt:lpstr>
      <vt:lpstr>PowerPoint Presentation</vt:lpstr>
      <vt:lpstr>PowerPoint Presentation</vt:lpstr>
      <vt:lpstr>PowerPoint Presentation</vt:lpstr>
      <vt:lpstr>PowerPoint Presentation</vt:lpstr>
      <vt:lpstr>PowerPoint Presentation</vt:lpstr>
      <vt:lpstr>PowerPoint Presentation</vt:lpstr>
      <vt:lpstr>Decision science</vt:lpstr>
      <vt:lpstr>Decision science</vt:lpstr>
      <vt:lpstr>Case-study: Sandwich</vt:lpstr>
      <vt:lpstr>Case-study: Sandwich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Case-study: Reserve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Solve it fast!</vt:lpstr>
      <vt:lpstr>Solve it fast!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805</cp:revision>
  <dcterms:created xsi:type="dcterms:W3CDTF">2006-08-16T00:00:00Z</dcterms:created>
  <dcterms:modified xsi:type="dcterms:W3CDTF">2019-09-12T15:55:51Z</dcterms:modified>
</cp:coreProperties>
</file>